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0" r:id="rId3"/>
    <p:sldId id="485" r:id="rId4"/>
    <p:sldId id="489" r:id="rId5"/>
    <p:sldId id="484" r:id="rId6"/>
    <p:sldId id="490" r:id="rId7"/>
    <p:sldId id="486" r:id="rId8"/>
    <p:sldId id="491" r:id="rId9"/>
    <p:sldId id="492" r:id="rId10"/>
    <p:sldId id="487" r:id="rId11"/>
    <p:sldId id="493" r:id="rId12"/>
    <p:sldId id="488" r:id="rId13"/>
    <p:sldId id="370" r:id="rId14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EC1A4-ADD5-4803-BEA9-8B9EBC6CF1B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45028-F034-4C32-9CEF-77112C18E941}">
      <dgm:prSet phldrT="[Text]" custT="1"/>
      <dgm:spPr/>
      <dgm:t>
        <a:bodyPr/>
        <a:lstStyle/>
        <a:p>
          <a:pPr algn="l"/>
          <a:r>
            <a:rPr lang="id-ID" sz="2100" b="1" i="1" dirty="0" smtClean="0"/>
            <a:t>1. </a:t>
          </a:r>
          <a:r>
            <a:rPr lang="id-ID" sz="2100" b="1" i="1" dirty="0" smtClean="0"/>
            <a:t>SUSTAINABLE DEVELOPMENT GOALS</a:t>
          </a:r>
          <a:endParaRPr lang="en-US" sz="2100" dirty="0"/>
        </a:p>
      </dgm:t>
    </dgm:pt>
    <dgm:pt modelId="{7EC574D9-30DB-4DD2-B3A6-BE2C70F184CA}" type="parTrans" cxnId="{073A95F8-52A8-4C8B-84A4-26E83BCE8F15}">
      <dgm:prSet/>
      <dgm:spPr/>
      <dgm:t>
        <a:bodyPr/>
        <a:lstStyle/>
        <a:p>
          <a:pPr algn="l"/>
          <a:endParaRPr lang="en-US" sz="2100"/>
        </a:p>
      </dgm:t>
    </dgm:pt>
    <dgm:pt modelId="{091F3889-E11E-4DC3-934C-B4D7F256E4CD}" type="sibTrans" cxnId="{073A95F8-52A8-4C8B-84A4-26E83BCE8F15}">
      <dgm:prSet/>
      <dgm:spPr/>
      <dgm:t>
        <a:bodyPr/>
        <a:lstStyle/>
        <a:p>
          <a:pPr algn="l"/>
          <a:endParaRPr lang="en-US" sz="2100"/>
        </a:p>
      </dgm:t>
    </dgm:pt>
    <dgm:pt modelId="{9AF37A9F-24BB-4678-B83B-4C7C6DDFF524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100" b="1" dirty="0" smtClean="0"/>
            <a:t>2. </a:t>
          </a:r>
          <a:r>
            <a:rPr lang="en-US" sz="2100" b="1" i="1" dirty="0" smtClean="0"/>
            <a:t>MAJOR FORCES</a:t>
          </a:r>
          <a:r>
            <a:rPr lang="en-US" sz="2100" b="1" dirty="0" smtClean="0"/>
            <a:t> LAINNYA</a:t>
          </a:r>
          <a:endParaRPr lang="en-US" sz="2100" b="1" dirty="0" smtClean="0"/>
        </a:p>
      </dgm:t>
    </dgm:pt>
    <dgm:pt modelId="{1B2F0F18-CC63-406F-96DF-5B2AAD1465C4}" type="parTrans" cxnId="{F2C208BE-D581-40FF-8C34-059FA58EDAD4}">
      <dgm:prSet/>
      <dgm:spPr/>
      <dgm:t>
        <a:bodyPr/>
        <a:lstStyle/>
        <a:p>
          <a:pPr algn="l"/>
          <a:endParaRPr lang="en-US" sz="2100"/>
        </a:p>
      </dgm:t>
    </dgm:pt>
    <dgm:pt modelId="{C18BD7BB-D842-4EBD-92BF-9229260577B9}" type="sibTrans" cxnId="{F2C208BE-D581-40FF-8C34-059FA58EDAD4}">
      <dgm:prSet/>
      <dgm:spPr/>
      <dgm:t>
        <a:bodyPr/>
        <a:lstStyle/>
        <a:p>
          <a:pPr algn="l"/>
          <a:endParaRPr lang="en-US" sz="2100"/>
        </a:p>
      </dgm:t>
    </dgm:pt>
    <dgm:pt modelId="{96CFCF98-D9AD-48D1-8EB5-21BA79055931}">
      <dgm:prSet phldrT="[Text]" custT="1"/>
      <dgm:spPr/>
      <dgm:t>
        <a:bodyPr/>
        <a:lstStyle/>
        <a:p>
          <a:pPr algn="l"/>
          <a:r>
            <a:rPr lang="en-US" sz="1900" b="1" dirty="0" smtClean="0"/>
            <a:t>3. </a:t>
          </a:r>
          <a:r>
            <a:rPr lang="en-US" sz="1900" b="1" dirty="0" smtClean="0"/>
            <a:t>PEREKONOMIAN DAN PERTANIAN INDONESIA 2030</a:t>
          </a:r>
          <a:endParaRPr lang="en-US" sz="1900" dirty="0"/>
        </a:p>
      </dgm:t>
    </dgm:pt>
    <dgm:pt modelId="{BE83F7FF-A778-4C29-8CF0-F6A4EA471359}" type="parTrans" cxnId="{29F6785D-62B3-4E29-8113-D26BEE5C3652}">
      <dgm:prSet/>
      <dgm:spPr/>
      <dgm:t>
        <a:bodyPr/>
        <a:lstStyle/>
        <a:p>
          <a:pPr algn="l"/>
          <a:endParaRPr lang="en-US" sz="2100"/>
        </a:p>
      </dgm:t>
    </dgm:pt>
    <dgm:pt modelId="{4BB6E3A0-72CD-49AA-89B9-DF3804D32B72}" type="sibTrans" cxnId="{29F6785D-62B3-4E29-8113-D26BEE5C3652}">
      <dgm:prSet/>
      <dgm:spPr/>
      <dgm:t>
        <a:bodyPr/>
        <a:lstStyle/>
        <a:p>
          <a:pPr algn="l"/>
          <a:endParaRPr lang="en-US" sz="2100"/>
        </a:p>
      </dgm:t>
    </dgm:pt>
    <dgm:pt modelId="{782FD259-F503-44EF-B8A2-3377349A2566}">
      <dgm:prSet phldrT="[Text]" custT="1"/>
      <dgm:spPr/>
      <dgm:t>
        <a:bodyPr/>
        <a:lstStyle/>
        <a:p>
          <a:pPr algn="l"/>
          <a:r>
            <a:rPr lang="en-US" sz="2100" b="1" dirty="0" smtClean="0"/>
            <a:t>4. </a:t>
          </a:r>
          <a:r>
            <a:rPr lang="en-US" sz="2100" b="1" dirty="0" smtClean="0"/>
            <a:t>PEMBANGUNAN PERTANIAN KE ARAH 2030</a:t>
          </a:r>
          <a:endParaRPr lang="en-US" sz="2100" dirty="0"/>
        </a:p>
      </dgm:t>
    </dgm:pt>
    <dgm:pt modelId="{769C90D6-0B5A-47C7-9061-3C2E59B46F4C}" type="parTrans" cxnId="{3178FC12-9B4F-49CC-A836-0C8CF397098D}">
      <dgm:prSet/>
      <dgm:spPr/>
      <dgm:t>
        <a:bodyPr/>
        <a:lstStyle/>
        <a:p>
          <a:pPr algn="l"/>
          <a:endParaRPr lang="en-US" sz="2100"/>
        </a:p>
      </dgm:t>
    </dgm:pt>
    <dgm:pt modelId="{BF511EE3-38A0-4EA2-AFBE-54E53D52C853}" type="sibTrans" cxnId="{3178FC12-9B4F-49CC-A836-0C8CF397098D}">
      <dgm:prSet/>
      <dgm:spPr/>
      <dgm:t>
        <a:bodyPr/>
        <a:lstStyle/>
        <a:p>
          <a:pPr algn="l"/>
          <a:endParaRPr lang="en-US" sz="2100"/>
        </a:p>
      </dgm:t>
    </dgm:pt>
    <dgm:pt modelId="{6D537ADC-4F92-4C5E-8377-03E004E97B6F}">
      <dgm:prSet phldrT="[Text]" custT="1"/>
      <dgm:spPr/>
      <dgm:t>
        <a:bodyPr/>
        <a:lstStyle/>
        <a:p>
          <a:pPr algn="l"/>
          <a:r>
            <a:rPr lang="id-ID" sz="2100" b="1" dirty="0" smtClean="0"/>
            <a:t>5. PENUTUP: PERSIAPKAN SDM</a:t>
          </a:r>
          <a:endParaRPr lang="en-US" sz="2100" dirty="0"/>
        </a:p>
      </dgm:t>
    </dgm:pt>
    <dgm:pt modelId="{406A704B-E152-4361-8FFA-08A6D0FE5A03}" type="parTrans" cxnId="{F3A990A3-447A-4B63-8461-B70DA354A736}">
      <dgm:prSet/>
      <dgm:spPr/>
      <dgm:t>
        <a:bodyPr/>
        <a:lstStyle/>
        <a:p>
          <a:pPr algn="l"/>
          <a:endParaRPr lang="en-US" sz="2100"/>
        </a:p>
      </dgm:t>
    </dgm:pt>
    <dgm:pt modelId="{4CE5DBCD-5BDC-463B-913E-FB93BD11BAB6}" type="sibTrans" cxnId="{F3A990A3-447A-4B63-8461-B70DA354A736}">
      <dgm:prSet/>
      <dgm:spPr/>
      <dgm:t>
        <a:bodyPr/>
        <a:lstStyle/>
        <a:p>
          <a:pPr algn="l"/>
          <a:endParaRPr lang="en-US" sz="2100"/>
        </a:p>
      </dgm:t>
    </dgm:pt>
    <dgm:pt modelId="{AAF208E0-8422-47AA-B610-0E184325D65F}" type="pres">
      <dgm:prSet presAssocID="{D6DEC1A4-ADD5-4803-BEA9-8B9EBC6CF1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46E91-1302-49AC-9E6B-C15D9735EE2B}" type="pres">
      <dgm:prSet presAssocID="{48F45028-F034-4C32-9CEF-77112C18E941}" presName="circle1" presStyleLbl="node1" presStyleIdx="0" presStyleCnt="5"/>
      <dgm:spPr/>
    </dgm:pt>
    <dgm:pt modelId="{61E35017-98FB-42B7-998D-76D5981235AE}" type="pres">
      <dgm:prSet presAssocID="{48F45028-F034-4C32-9CEF-77112C18E941}" presName="space" presStyleCnt="0"/>
      <dgm:spPr/>
    </dgm:pt>
    <dgm:pt modelId="{DF16D487-04FC-4BAA-B7F7-A47249D20245}" type="pres">
      <dgm:prSet presAssocID="{48F45028-F034-4C32-9CEF-77112C18E941}" presName="rect1" presStyleLbl="alignAcc1" presStyleIdx="0" presStyleCnt="5"/>
      <dgm:spPr/>
      <dgm:t>
        <a:bodyPr/>
        <a:lstStyle/>
        <a:p>
          <a:endParaRPr lang="en-US"/>
        </a:p>
      </dgm:t>
    </dgm:pt>
    <dgm:pt modelId="{3D601F1B-3EC0-4AEF-948F-7AA3FBF7E8B4}" type="pres">
      <dgm:prSet presAssocID="{9AF37A9F-24BB-4678-B83B-4C7C6DDFF524}" presName="vertSpace2" presStyleLbl="node1" presStyleIdx="0" presStyleCnt="5"/>
      <dgm:spPr/>
    </dgm:pt>
    <dgm:pt modelId="{551222BB-3428-4643-83EE-551DFCCD5133}" type="pres">
      <dgm:prSet presAssocID="{9AF37A9F-24BB-4678-B83B-4C7C6DDFF524}" presName="circle2" presStyleLbl="node1" presStyleIdx="1" presStyleCnt="5"/>
      <dgm:spPr/>
    </dgm:pt>
    <dgm:pt modelId="{19B2DC22-B018-4380-92FD-7B6988DD0105}" type="pres">
      <dgm:prSet presAssocID="{9AF37A9F-24BB-4678-B83B-4C7C6DDFF524}" presName="rect2" presStyleLbl="alignAcc1" presStyleIdx="1" presStyleCnt="5"/>
      <dgm:spPr/>
      <dgm:t>
        <a:bodyPr/>
        <a:lstStyle/>
        <a:p>
          <a:endParaRPr lang="en-US"/>
        </a:p>
      </dgm:t>
    </dgm:pt>
    <dgm:pt modelId="{F25D7DD6-1412-4E1C-8F9B-2ED725539BD0}" type="pres">
      <dgm:prSet presAssocID="{96CFCF98-D9AD-48D1-8EB5-21BA79055931}" presName="vertSpace3" presStyleLbl="node1" presStyleIdx="1" presStyleCnt="5"/>
      <dgm:spPr/>
    </dgm:pt>
    <dgm:pt modelId="{EAA24BEC-2528-4886-999B-B25F14B837DC}" type="pres">
      <dgm:prSet presAssocID="{96CFCF98-D9AD-48D1-8EB5-21BA79055931}" presName="circle3" presStyleLbl="node1" presStyleIdx="2" presStyleCnt="5"/>
      <dgm:spPr/>
    </dgm:pt>
    <dgm:pt modelId="{9DBDC0EF-B255-474D-BBE7-82C70AA700EC}" type="pres">
      <dgm:prSet presAssocID="{96CFCF98-D9AD-48D1-8EB5-21BA79055931}" presName="rect3" presStyleLbl="alignAcc1" presStyleIdx="2" presStyleCnt="5"/>
      <dgm:spPr/>
      <dgm:t>
        <a:bodyPr/>
        <a:lstStyle/>
        <a:p>
          <a:endParaRPr lang="en-US"/>
        </a:p>
      </dgm:t>
    </dgm:pt>
    <dgm:pt modelId="{04A7D619-F7F8-44E1-95A4-ECB827D195F7}" type="pres">
      <dgm:prSet presAssocID="{782FD259-F503-44EF-B8A2-3377349A2566}" presName="vertSpace4" presStyleLbl="node1" presStyleIdx="2" presStyleCnt="5"/>
      <dgm:spPr/>
    </dgm:pt>
    <dgm:pt modelId="{5449D4A0-22DB-4C34-BB86-344BC89A39CF}" type="pres">
      <dgm:prSet presAssocID="{782FD259-F503-44EF-B8A2-3377349A2566}" presName="circle4" presStyleLbl="node1" presStyleIdx="3" presStyleCnt="5"/>
      <dgm:spPr/>
    </dgm:pt>
    <dgm:pt modelId="{95073629-29D2-432A-A0C8-34F0A5F09D29}" type="pres">
      <dgm:prSet presAssocID="{782FD259-F503-44EF-B8A2-3377349A2566}" presName="rect4" presStyleLbl="alignAcc1" presStyleIdx="3" presStyleCnt="5"/>
      <dgm:spPr/>
      <dgm:t>
        <a:bodyPr/>
        <a:lstStyle/>
        <a:p>
          <a:endParaRPr lang="en-US"/>
        </a:p>
      </dgm:t>
    </dgm:pt>
    <dgm:pt modelId="{C1AEDC65-CC72-1F48-91EC-0E0EAE740954}" type="pres">
      <dgm:prSet presAssocID="{6D537ADC-4F92-4C5E-8377-03E004E97B6F}" presName="vertSpace5" presStyleLbl="node1" presStyleIdx="3" presStyleCnt="5"/>
      <dgm:spPr/>
    </dgm:pt>
    <dgm:pt modelId="{BE25BBCA-B235-C04F-8E41-977145B3E5DA}" type="pres">
      <dgm:prSet presAssocID="{6D537ADC-4F92-4C5E-8377-03E004E97B6F}" presName="circle5" presStyleLbl="node1" presStyleIdx="4" presStyleCnt="5"/>
      <dgm:spPr/>
    </dgm:pt>
    <dgm:pt modelId="{CF60B1F7-8F45-C64A-8BA2-830525595F07}" type="pres">
      <dgm:prSet presAssocID="{6D537ADC-4F92-4C5E-8377-03E004E97B6F}" presName="rect5" presStyleLbl="alignAcc1" presStyleIdx="4" presStyleCnt="5"/>
      <dgm:spPr/>
      <dgm:t>
        <a:bodyPr/>
        <a:lstStyle/>
        <a:p>
          <a:endParaRPr lang="en-US"/>
        </a:p>
      </dgm:t>
    </dgm:pt>
    <dgm:pt modelId="{606035BA-00B3-4392-ADA2-C105E6F33156}" type="pres">
      <dgm:prSet presAssocID="{48F45028-F034-4C32-9CEF-77112C18E94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2238D-2A4D-4A0F-8BF9-C76D5ACF0B4A}" type="pres">
      <dgm:prSet presAssocID="{9AF37A9F-24BB-4678-B83B-4C7C6DDFF52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9BD6-8401-4E91-A9A3-F474A38E334C}" type="pres">
      <dgm:prSet presAssocID="{96CFCF98-D9AD-48D1-8EB5-21BA79055931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32EF1-A630-48EA-85BD-CA238B55CC75}" type="pres">
      <dgm:prSet presAssocID="{782FD259-F503-44EF-B8A2-3377349A256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00BA-AF3B-0D42-819C-21485576396B}" type="pres">
      <dgm:prSet presAssocID="{6D537ADC-4F92-4C5E-8377-03E004E97B6F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A3CED-142F-4834-8AE0-A051E39A140F}" type="presOf" srcId="{782FD259-F503-44EF-B8A2-3377349A2566}" destId="{61932EF1-A630-48EA-85BD-CA238B55CC75}" srcOrd="1" destOrd="0" presId="urn:microsoft.com/office/officeart/2005/8/layout/target3"/>
    <dgm:cxn modelId="{586830EA-394F-49DE-AABD-025F701A2EB8}" type="presOf" srcId="{48F45028-F034-4C32-9CEF-77112C18E941}" destId="{DF16D487-04FC-4BAA-B7F7-A47249D20245}" srcOrd="0" destOrd="0" presId="urn:microsoft.com/office/officeart/2005/8/layout/target3"/>
    <dgm:cxn modelId="{9619C3CD-D766-429A-B0CF-CDAF79639782}" type="presOf" srcId="{96CFCF98-D9AD-48D1-8EB5-21BA79055931}" destId="{7E439BD6-8401-4E91-A9A3-F474A38E334C}" srcOrd="1" destOrd="0" presId="urn:microsoft.com/office/officeart/2005/8/layout/target3"/>
    <dgm:cxn modelId="{8F792B14-7C34-4086-8E45-2B8978847ABA}" type="presOf" srcId="{D6DEC1A4-ADD5-4803-BEA9-8B9EBC6CF1BB}" destId="{AAF208E0-8422-47AA-B610-0E184325D65F}" srcOrd="0" destOrd="0" presId="urn:microsoft.com/office/officeart/2005/8/layout/target3"/>
    <dgm:cxn modelId="{6A1F7910-F483-434A-AC10-3987A5756D5C}" type="presOf" srcId="{9AF37A9F-24BB-4678-B83B-4C7C6DDFF524}" destId="{3422238D-2A4D-4A0F-8BF9-C76D5ACF0B4A}" srcOrd="1" destOrd="0" presId="urn:microsoft.com/office/officeart/2005/8/layout/target3"/>
    <dgm:cxn modelId="{53E5EAB5-C589-874A-ABB0-4D66912F0429}" type="presOf" srcId="{6D537ADC-4F92-4C5E-8377-03E004E97B6F}" destId="{CF60B1F7-8F45-C64A-8BA2-830525595F07}" srcOrd="0" destOrd="0" presId="urn:microsoft.com/office/officeart/2005/8/layout/target3"/>
    <dgm:cxn modelId="{3178FC12-9B4F-49CC-A836-0C8CF397098D}" srcId="{D6DEC1A4-ADD5-4803-BEA9-8B9EBC6CF1BB}" destId="{782FD259-F503-44EF-B8A2-3377349A2566}" srcOrd="3" destOrd="0" parTransId="{769C90D6-0B5A-47C7-9061-3C2E59B46F4C}" sibTransId="{BF511EE3-38A0-4EA2-AFBE-54E53D52C853}"/>
    <dgm:cxn modelId="{979AE933-B7D7-4E38-88FC-7E3DDDD7C953}" type="presOf" srcId="{48F45028-F034-4C32-9CEF-77112C18E941}" destId="{606035BA-00B3-4392-ADA2-C105E6F33156}" srcOrd="1" destOrd="0" presId="urn:microsoft.com/office/officeart/2005/8/layout/target3"/>
    <dgm:cxn modelId="{073A95F8-52A8-4C8B-84A4-26E83BCE8F15}" srcId="{D6DEC1A4-ADD5-4803-BEA9-8B9EBC6CF1BB}" destId="{48F45028-F034-4C32-9CEF-77112C18E941}" srcOrd="0" destOrd="0" parTransId="{7EC574D9-30DB-4DD2-B3A6-BE2C70F184CA}" sibTransId="{091F3889-E11E-4DC3-934C-B4D7F256E4CD}"/>
    <dgm:cxn modelId="{9F53EAC0-457D-40ED-AEF2-0DEE1E02C1BE}" type="presOf" srcId="{9AF37A9F-24BB-4678-B83B-4C7C6DDFF524}" destId="{19B2DC22-B018-4380-92FD-7B6988DD0105}" srcOrd="0" destOrd="0" presId="urn:microsoft.com/office/officeart/2005/8/layout/target3"/>
    <dgm:cxn modelId="{9C9FA3D6-82CB-4283-8DD5-C73C135D19EB}" type="presOf" srcId="{782FD259-F503-44EF-B8A2-3377349A2566}" destId="{95073629-29D2-432A-A0C8-34F0A5F09D29}" srcOrd="0" destOrd="0" presId="urn:microsoft.com/office/officeart/2005/8/layout/target3"/>
    <dgm:cxn modelId="{29F6785D-62B3-4E29-8113-D26BEE5C3652}" srcId="{D6DEC1A4-ADD5-4803-BEA9-8B9EBC6CF1BB}" destId="{96CFCF98-D9AD-48D1-8EB5-21BA79055931}" srcOrd="2" destOrd="0" parTransId="{BE83F7FF-A778-4C29-8CF0-F6A4EA471359}" sibTransId="{4BB6E3A0-72CD-49AA-89B9-DF3804D32B72}"/>
    <dgm:cxn modelId="{8F696AE8-5A6A-4ECE-9768-F16324B70828}" type="presOf" srcId="{96CFCF98-D9AD-48D1-8EB5-21BA79055931}" destId="{9DBDC0EF-B255-474D-BBE7-82C70AA700EC}" srcOrd="0" destOrd="0" presId="urn:microsoft.com/office/officeart/2005/8/layout/target3"/>
    <dgm:cxn modelId="{F3A990A3-447A-4B63-8461-B70DA354A736}" srcId="{D6DEC1A4-ADD5-4803-BEA9-8B9EBC6CF1BB}" destId="{6D537ADC-4F92-4C5E-8377-03E004E97B6F}" srcOrd="4" destOrd="0" parTransId="{406A704B-E152-4361-8FFA-08A6D0FE5A03}" sibTransId="{4CE5DBCD-5BDC-463B-913E-FB93BD11BAB6}"/>
    <dgm:cxn modelId="{F2C208BE-D581-40FF-8C34-059FA58EDAD4}" srcId="{D6DEC1A4-ADD5-4803-BEA9-8B9EBC6CF1BB}" destId="{9AF37A9F-24BB-4678-B83B-4C7C6DDFF524}" srcOrd="1" destOrd="0" parTransId="{1B2F0F18-CC63-406F-96DF-5B2AAD1465C4}" sibTransId="{C18BD7BB-D842-4EBD-92BF-9229260577B9}"/>
    <dgm:cxn modelId="{685C4B4C-72D1-9D4B-9517-6BE7E6CE36F4}" type="presOf" srcId="{6D537ADC-4F92-4C5E-8377-03E004E97B6F}" destId="{C00400BA-AF3B-0D42-819C-21485576396B}" srcOrd="1" destOrd="0" presId="urn:microsoft.com/office/officeart/2005/8/layout/target3"/>
    <dgm:cxn modelId="{4314808C-03D5-4D15-885B-19F55D8DAA40}" type="presParOf" srcId="{AAF208E0-8422-47AA-B610-0E184325D65F}" destId="{1A946E91-1302-49AC-9E6B-C15D9735EE2B}" srcOrd="0" destOrd="0" presId="urn:microsoft.com/office/officeart/2005/8/layout/target3"/>
    <dgm:cxn modelId="{048D7948-B459-48A6-872B-25BEB8A79D0B}" type="presParOf" srcId="{AAF208E0-8422-47AA-B610-0E184325D65F}" destId="{61E35017-98FB-42B7-998D-76D5981235AE}" srcOrd="1" destOrd="0" presId="urn:microsoft.com/office/officeart/2005/8/layout/target3"/>
    <dgm:cxn modelId="{1250BA39-B6F2-42EF-AD28-50377ECB3F13}" type="presParOf" srcId="{AAF208E0-8422-47AA-B610-0E184325D65F}" destId="{DF16D487-04FC-4BAA-B7F7-A47249D20245}" srcOrd="2" destOrd="0" presId="urn:microsoft.com/office/officeart/2005/8/layout/target3"/>
    <dgm:cxn modelId="{A7130397-8A5C-410A-9F92-064CEB9F7DD2}" type="presParOf" srcId="{AAF208E0-8422-47AA-B610-0E184325D65F}" destId="{3D601F1B-3EC0-4AEF-948F-7AA3FBF7E8B4}" srcOrd="3" destOrd="0" presId="urn:microsoft.com/office/officeart/2005/8/layout/target3"/>
    <dgm:cxn modelId="{3DB26385-B479-4E72-A22D-FD3192586DEE}" type="presParOf" srcId="{AAF208E0-8422-47AA-B610-0E184325D65F}" destId="{551222BB-3428-4643-83EE-551DFCCD5133}" srcOrd="4" destOrd="0" presId="urn:microsoft.com/office/officeart/2005/8/layout/target3"/>
    <dgm:cxn modelId="{22D1A55B-72E2-464A-A6BE-3D18C742791F}" type="presParOf" srcId="{AAF208E0-8422-47AA-B610-0E184325D65F}" destId="{19B2DC22-B018-4380-92FD-7B6988DD0105}" srcOrd="5" destOrd="0" presId="urn:microsoft.com/office/officeart/2005/8/layout/target3"/>
    <dgm:cxn modelId="{ADB0CDE5-7B63-45BC-97E9-839A4558B7A4}" type="presParOf" srcId="{AAF208E0-8422-47AA-B610-0E184325D65F}" destId="{F25D7DD6-1412-4E1C-8F9B-2ED725539BD0}" srcOrd="6" destOrd="0" presId="urn:microsoft.com/office/officeart/2005/8/layout/target3"/>
    <dgm:cxn modelId="{AB6FED51-8481-427C-A48B-D02F1DE46781}" type="presParOf" srcId="{AAF208E0-8422-47AA-B610-0E184325D65F}" destId="{EAA24BEC-2528-4886-999B-B25F14B837DC}" srcOrd="7" destOrd="0" presId="urn:microsoft.com/office/officeart/2005/8/layout/target3"/>
    <dgm:cxn modelId="{D92A732C-7BCB-4841-B828-126B19BA3081}" type="presParOf" srcId="{AAF208E0-8422-47AA-B610-0E184325D65F}" destId="{9DBDC0EF-B255-474D-BBE7-82C70AA700EC}" srcOrd="8" destOrd="0" presId="urn:microsoft.com/office/officeart/2005/8/layout/target3"/>
    <dgm:cxn modelId="{D26C8B3A-0401-49EF-B1DE-84C0E6131D6F}" type="presParOf" srcId="{AAF208E0-8422-47AA-B610-0E184325D65F}" destId="{04A7D619-F7F8-44E1-95A4-ECB827D195F7}" srcOrd="9" destOrd="0" presId="urn:microsoft.com/office/officeart/2005/8/layout/target3"/>
    <dgm:cxn modelId="{18760205-0324-4909-8AD5-50E0A3A91CE6}" type="presParOf" srcId="{AAF208E0-8422-47AA-B610-0E184325D65F}" destId="{5449D4A0-22DB-4C34-BB86-344BC89A39CF}" srcOrd="10" destOrd="0" presId="urn:microsoft.com/office/officeart/2005/8/layout/target3"/>
    <dgm:cxn modelId="{46FE0937-3C3F-438A-8BE9-A78BCFC1215B}" type="presParOf" srcId="{AAF208E0-8422-47AA-B610-0E184325D65F}" destId="{95073629-29D2-432A-A0C8-34F0A5F09D29}" srcOrd="11" destOrd="0" presId="urn:microsoft.com/office/officeart/2005/8/layout/target3"/>
    <dgm:cxn modelId="{5819048A-120F-5840-92CD-311DAD1CD450}" type="presParOf" srcId="{AAF208E0-8422-47AA-B610-0E184325D65F}" destId="{C1AEDC65-CC72-1F48-91EC-0E0EAE740954}" srcOrd="12" destOrd="0" presId="urn:microsoft.com/office/officeart/2005/8/layout/target3"/>
    <dgm:cxn modelId="{181E81C9-C42B-474A-B17D-5B1532DC41BE}" type="presParOf" srcId="{AAF208E0-8422-47AA-B610-0E184325D65F}" destId="{BE25BBCA-B235-C04F-8E41-977145B3E5DA}" srcOrd="13" destOrd="0" presId="urn:microsoft.com/office/officeart/2005/8/layout/target3"/>
    <dgm:cxn modelId="{F415CFE2-71C7-7D46-8E9D-CB21E75E8E6C}" type="presParOf" srcId="{AAF208E0-8422-47AA-B610-0E184325D65F}" destId="{CF60B1F7-8F45-C64A-8BA2-830525595F07}" srcOrd="14" destOrd="0" presId="urn:microsoft.com/office/officeart/2005/8/layout/target3"/>
    <dgm:cxn modelId="{AD7E1EC1-F6CE-4B61-A75A-47AC7F764E58}" type="presParOf" srcId="{AAF208E0-8422-47AA-B610-0E184325D65F}" destId="{606035BA-00B3-4392-ADA2-C105E6F33156}" srcOrd="15" destOrd="0" presId="urn:microsoft.com/office/officeart/2005/8/layout/target3"/>
    <dgm:cxn modelId="{C1C4599A-4232-4D34-8A8C-20871308F6A1}" type="presParOf" srcId="{AAF208E0-8422-47AA-B610-0E184325D65F}" destId="{3422238D-2A4D-4A0F-8BF9-C76D5ACF0B4A}" srcOrd="16" destOrd="0" presId="urn:microsoft.com/office/officeart/2005/8/layout/target3"/>
    <dgm:cxn modelId="{7A00584B-0A5A-4AE6-9358-8D509D556435}" type="presParOf" srcId="{AAF208E0-8422-47AA-B610-0E184325D65F}" destId="{7E439BD6-8401-4E91-A9A3-F474A38E334C}" srcOrd="17" destOrd="0" presId="urn:microsoft.com/office/officeart/2005/8/layout/target3"/>
    <dgm:cxn modelId="{81EC01CB-09E1-40A1-A8D3-9EE1454D6731}" type="presParOf" srcId="{AAF208E0-8422-47AA-B610-0E184325D65F}" destId="{61932EF1-A630-48EA-85BD-CA238B55CC75}" srcOrd="18" destOrd="0" presId="urn:microsoft.com/office/officeart/2005/8/layout/target3"/>
    <dgm:cxn modelId="{91E1B664-13A8-3D4B-B4E9-6963F25A36E5}" type="presParOf" srcId="{AAF208E0-8422-47AA-B610-0E184325D65F}" destId="{C00400BA-AF3B-0D42-819C-21485576396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7CC37-7DA1-4399-873E-944B05A35DA0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E06A85-CC2E-40FB-80D1-E0F54803BBDA}">
      <dgm:prSet phldrT="[Text]" custT="1"/>
      <dgm:spPr/>
      <dgm:t>
        <a:bodyPr/>
        <a:lstStyle/>
        <a:p>
          <a:r>
            <a:rPr lang="id-ID" sz="1800" dirty="0" smtClean="0"/>
            <a:t>Agricultural Labor</a:t>
          </a:r>
          <a:endParaRPr lang="en-US" sz="1800" dirty="0"/>
        </a:p>
      </dgm:t>
    </dgm:pt>
    <dgm:pt modelId="{1C5CD41E-C95D-404B-BD47-63894A37F00B}" type="parTrans" cxnId="{D4548F8F-E4D6-48FE-AB9E-FACD356D0AA1}">
      <dgm:prSet/>
      <dgm:spPr/>
      <dgm:t>
        <a:bodyPr/>
        <a:lstStyle/>
        <a:p>
          <a:endParaRPr lang="en-US" sz="1600"/>
        </a:p>
      </dgm:t>
    </dgm:pt>
    <dgm:pt modelId="{CB7532EA-8D9E-4EBD-9527-D61614F625D6}" type="sibTrans" cxnId="{D4548F8F-E4D6-48FE-AB9E-FACD356D0AA1}">
      <dgm:prSet/>
      <dgm:spPr/>
      <dgm:t>
        <a:bodyPr/>
        <a:lstStyle/>
        <a:p>
          <a:endParaRPr lang="en-US" sz="1600"/>
        </a:p>
      </dgm:t>
    </dgm:pt>
    <dgm:pt modelId="{56DBF9F6-9D0C-437A-A2CE-2EE6B186ACD7}">
      <dgm:prSet phldrT="[Text]" custT="1"/>
      <dgm:spPr/>
      <dgm:t>
        <a:bodyPr anchor="ctr" anchorCtr="0"/>
        <a:lstStyle/>
        <a:p>
          <a:pPr algn="ctr"/>
          <a:r>
            <a:rPr lang="id-ID" sz="1600" dirty="0" smtClean="0"/>
            <a:t>38.3 million (31.7%)</a:t>
          </a:r>
          <a:endParaRPr lang="en-US" sz="1600" dirty="0"/>
        </a:p>
      </dgm:t>
    </dgm:pt>
    <dgm:pt modelId="{D359EE0D-0D65-4CF4-8A27-83FE3D7435B3}" type="parTrans" cxnId="{5BF48B9D-8435-4DED-9906-D3F76D45FAE3}">
      <dgm:prSet/>
      <dgm:spPr/>
      <dgm:t>
        <a:bodyPr/>
        <a:lstStyle/>
        <a:p>
          <a:endParaRPr lang="en-US" sz="1600"/>
        </a:p>
      </dgm:t>
    </dgm:pt>
    <dgm:pt modelId="{F0BD1E5A-8C4B-45D2-8661-A4D24FC86CAC}" type="sibTrans" cxnId="{5BF48B9D-8435-4DED-9906-D3F76D45FAE3}">
      <dgm:prSet/>
      <dgm:spPr/>
      <dgm:t>
        <a:bodyPr/>
        <a:lstStyle/>
        <a:p>
          <a:endParaRPr lang="en-US" sz="1600"/>
        </a:p>
      </dgm:t>
    </dgm:pt>
    <dgm:pt modelId="{9EB2CFFA-96FD-4976-B71D-7A6FB26059F4}">
      <dgm:prSet phldrT="[Text]" custT="1"/>
      <dgm:spPr/>
      <dgm:t>
        <a:bodyPr/>
        <a:lstStyle/>
        <a:p>
          <a:r>
            <a:rPr lang="id-ID" sz="1800" dirty="0" smtClean="0"/>
            <a:t>Based on education</a:t>
          </a:r>
          <a:endParaRPr lang="en-US" sz="1800" dirty="0"/>
        </a:p>
      </dgm:t>
    </dgm:pt>
    <dgm:pt modelId="{CE11CED1-3434-4D34-9747-EFDFBF2931BC}" type="parTrans" cxnId="{54556E25-4290-4CC7-AECD-B267A9A6D619}">
      <dgm:prSet/>
      <dgm:spPr/>
      <dgm:t>
        <a:bodyPr/>
        <a:lstStyle/>
        <a:p>
          <a:endParaRPr lang="en-US" sz="1600"/>
        </a:p>
      </dgm:t>
    </dgm:pt>
    <dgm:pt modelId="{21DE6E34-FAD4-4C65-BA40-A93DEF224A35}" type="sibTrans" cxnId="{54556E25-4290-4CC7-AECD-B267A9A6D619}">
      <dgm:prSet/>
      <dgm:spPr/>
      <dgm:t>
        <a:bodyPr/>
        <a:lstStyle/>
        <a:p>
          <a:endParaRPr lang="en-US" sz="1600"/>
        </a:p>
      </dgm:t>
    </dgm:pt>
    <dgm:pt modelId="{CF4F3A34-E0CF-49DD-9182-8C3CFD992952}">
      <dgm:prSet phldrT="[Text]" custT="1"/>
      <dgm:spPr/>
      <dgm:t>
        <a:bodyPr anchor="ctr" anchorCtr="1"/>
        <a:lstStyle/>
        <a:p>
          <a:r>
            <a:rPr lang="id-ID" sz="1600" dirty="0" smtClean="0"/>
            <a:t>38.7%  of agricultural labor are primary school graduates</a:t>
          </a:r>
          <a:endParaRPr lang="en-US" sz="1600" dirty="0"/>
        </a:p>
      </dgm:t>
    </dgm:pt>
    <dgm:pt modelId="{AB74B6BD-DA2D-4EA1-8C99-3244633717E9}" type="parTrans" cxnId="{A25CA10A-A95B-41CA-B4E7-147CE379FF89}">
      <dgm:prSet/>
      <dgm:spPr/>
      <dgm:t>
        <a:bodyPr/>
        <a:lstStyle/>
        <a:p>
          <a:endParaRPr lang="en-US" sz="1600"/>
        </a:p>
      </dgm:t>
    </dgm:pt>
    <dgm:pt modelId="{3A12EA4C-5ACE-466A-A63A-EA8B44DB03F1}" type="sibTrans" cxnId="{A25CA10A-A95B-41CA-B4E7-147CE379FF89}">
      <dgm:prSet/>
      <dgm:spPr/>
      <dgm:t>
        <a:bodyPr/>
        <a:lstStyle/>
        <a:p>
          <a:endParaRPr lang="en-US" sz="1600"/>
        </a:p>
      </dgm:t>
    </dgm:pt>
    <dgm:pt modelId="{538F5EEE-33E7-428C-A989-72FD63C8637A}">
      <dgm:prSet phldrT="[Text]" custT="1"/>
      <dgm:spPr/>
      <dgm:t>
        <a:bodyPr/>
        <a:lstStyle/>
        <a:p>
          <a:r>
            <a:rPr lang="id-ID" sz="1800" dirty="0" smtClean="0"/>
            <a:t>Under-employment</a:t>
          </a:r>
          <a:endParaRPr lang="en-US" sz="1800" dirty="0"/>
        </a:p>
      </dgm:t>
    </dgm:pt>
    <dgm:pt modelId="{41582649-6A87-4364-959C-323CBBFC3FE6}" type="parTrans" cxnId="{E0DA2FA1-7039-4718-84FC-A00F450F08EF}">
      <dgm:prSet/>
      <dgm:spPr/>
      <dgm:t>
        <a:bodyPr/>
        <a:lstStyle/>
        <a:p>
          <a:endParaRPr lang="en-US" sz="1600"/>
        </a:p>
      </dgm:t>
    </dgm:pt>
    <dgm:pt modelId="{AEBB64E5-75E8-4254-B2D7-6BBC7A63B4B1}" type="sibTrans" cxnId="{E0DA2FA1-7039-4718-84FC-A00F450F08EF}">
      <dgm:prSet/>
      <dgm:spPr/>
      <dgm:t>
        <a:bodyPr/>
        <a:lstStyle/>
        <a:p>
          <a:endParaRPr lang="en-US" sz="1600"/>
        </a:p>
      </dgm:t>
    </dgm:pt>
    <dgm:pt modelId="{EA307339-0A9B-41F3-B47D-64038C037CE3}">
      <dgm:prSet phldrT="[Text]" custT="1"/>
      <dgm:spPr/>
      <dgm:t>
        <a:bodyPr anchor="ctr" anchorCtr="1"/>
        <a:lstStyle/>
        <a:p>
          <a:r>
            <a:rPr lang="id-ID" sz="1600" dirty="0" smtClean="0"/>
            <a:t>56.7% of under-employment </a:t>
          </a:r>
          <a:r>
            <a:rPr lang="id-ID" sz="1600" dirty="0" smtClean="0">
              <a:sym typeface="Wingdings" pitchFamily="2" charset="2"/>
            </a:rPr>
            <a:t></a:t>
          </a:r>
          <a:r>
            <a:rPr lang="id-ID" sz="1600" dirty="0" smtClean="0"/>
            <a:t>in </a:t>
          </a:r>
          <a:r>
            <a:rPr lang="id-ID" sz="1600" dirty="0" smtClean="0"/>
            <a:t>agricul-tural </a:t>
          </a:r>
          <a:r>
            <a:rPr lang="id-ID" sz="1600" dirty="0" smtClean="0"/>
            <a:t>sector</a:t>
          </a:r>
          <a:endParaRPr lang="en-US" sz="1600" dirty="0"/>
        </a:p>
      </dgm:t>
    </dgm:pt>
    <dgm:pt modelId="{9F830A11-8F53-43F2-A338-F1DC5286E544}" type="parTrans" cxnId="{DF47A30A-E465-433A-AA9A-02242D108B1D}">
      <dgm:prSet/>
      <dgm:spPr/>
      <dgm:t>
        <a:bodyPr/>
        <a:lstStyle/>
        <a:p>
          <a:endParaRPr lang="en-US" sz="1600"/>
        </a:p>
      </dgm:t>
    </dgm:pt>
    <dgm:pt modelId="{6523AD8B-5422-491E-80EF-CB0AD718CC36}" type="sibTrans" cxnId="{DF47A30A-E465-433A-AA9A-02242D108B1D}">
      <dgm:prSet/>
      <dgm:spPr/>
      <dgm:t>
        <a:bodyPr/>
        <a:lstStyle/>
        <a:p>
          <a:endParaRPr lang="en-US" sz="1600"/>
        </a:p>
      </dgm:t>
    </dgm:pt>
    <dgm:pt modelId="{AB4E88BF-9A11-4733-A3FA-8D6A52C7DF46}">
      <dgm:prSet phldrT="[Text]" custT="1"/>
      <dgm:spPr/>
      <dgm:t>
        <a:bodyPr/>
        <a:lstStyle/>
        <a:p>
          <a:r>
            <a:rPr lang="id-ID" sz="1800" dirty="0" smtClean="0"/>
            <a:t>Based on employment status</a:t>
          </a:r>
          <a:endParaRPr lang="en-US" sz="1800" dirty="0"/>
        </a:p>
      </dgm:t>
    </dgm:pt>
    <dgm:pt modelId="{1E6DD493-B0E6-4D8A-B83E-1460EA848602}" type="parTrans" cxnId="{B8FF7D03-0979-4F2E-85E1-EA828D9E37B5}">
      <dgm:prSet/>
      <dgm:spPr/>
      <dgm:t>
        <a:bodyPr/>
        <a:lstStyle/>
        <a:p>
          <a:endParaRPr lang="en-US" sz="1600"/>
        </a:p>
      </dgm:t>
    </dgm:pt>
    <dgm:pt modelId="{638DC5B4-6BDD-41A3-921B-4E5783150D15}" type="sibTrans" cxnId="{B8FF7D03-0979-4F2E-85E1-EA828D9E37B5}">
      <dgm:prSet/>
      <dgm:spPr/>
      <dgm:t>
        <a:bodyPr/>
        <a:lstStyle/>
        <a:p>
          <a:endParaRPr lang="en-US" sz="1600"/>
        </a:p>
      </dgm:t>
    </dgm:pt>
    <dgm:pt modelId="{61B154A7-6F60-45B0-8B6E-7DA8B2A18E6B}">
      <dgm:prSet phldrT="[Text]" custT="1"/>
      <dgm:spPr/>
      <dgm:t>
        <a:bodyPr anchor="ctr" anchorCtr="1"/>
        <a:lstStyle/>
        <a:p>
          <a:r>
            <a:rPr lang="id-ID" sz="1600" dirty="0" smtClean="0"/>
            <a:t>29% of agricultural labor are family/unpaid </a:t>
          </a:r>
          <a:r>
            <a:rPr lang="id-ID" sz="1600" dirty="0" smtClean="0"/>
            <a:t>workers</a:t>
          </a:r>
          <a:endParaRPr lang="en-US" sz="1600" dirty="0"/>
        </a:p>
      </dgm:t>
    </dgm:pt>
    <dgm:pt modelId="{F8FDD611-52F1-4C96-898C-47DB04E10A73}" type="parTrans" cxnId="{95A4D60B-9AEB-4AD2-8306-D671E99A677A}">
      <dgm:prSet/>
      <dgm:spPr/>
      <dgm:t>
        <a:bodyPr/>
        <a:lstStyle/>
        <a:p>
          <a:endParaRPr lang="en-US" sz="1600"/>
        </a:p>
      </dgm:t>
    </dgm:pt>
    <dgm:pt modelId="{8088F4D9-33FC-4600-90E6-0AD2101BB16E}" type="sibTrans" cxnId="{95A4D60B-9AEB-4AD2-8306-D671E99A677A}">
      <dgm:prSet/>
      <dgm:spPr/>
      <dgm:t>
        <a:bodyPr/>
        <a:lstStyle/>
        <a:p>
          <a:endParaRPr lang="en-US" sz="1600"/>
        </a:p>
      </dgm:t>
    </dgm:pt>
    <dgm:pt modelId="{F86A126B-E77B-4D21-8E34-CAF0014AB448}" type="pres">
      <dgm:prSet presAssocID="{CB77CC37-7DA1-4399-873E-944B05A35D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8B77D-3AB5-422B-BBD2-063BD91EA66B}" type="pres">
      <dgm:prSet presAssocID="{CB77CC37-7DA1-4399-873E-944B05A35DA0}" presName="children" presStyleCnt="0"/>
      <dgm:spPr/>
    </dgm:pt>
    <dgm:pt modelId="{23035C72-0237-4471-BB4B-7D93C4A9C414}" type="pres">
      <dgm:prSet presAssocID="{CB77CC37-7DA1-4399-873E-944B05A35DA0}" presName="child1group" presStyleCnt="0"/>
      <dgm:spPr/>
    </dgm:pt>
    <dgm:pt modelId="{1D74AADF-10C9-47BF-A0D0-081E7D53403E}" type="pres">
      <dgm:prSet presAssocID="{CB77CC37-7DA1-4399-873E-944B05A35DA0}" presName="child1" presStyleLbl="bgAcc1" presStyleIdx="0" presStyleCnt="4"/>
      <dgm:spPr/>
      <dgm:t>
        <a:bodyPr/>
        <a:lstStyle/>
        <a:p>
          <a:endParaRPr lang="en-US"/>
        </a:p>
      </dgm:t>
    </dgm:pt>
    <dgm:pt modelId="{3F645329-E879-4A8D-912F-AC550AF4183F}" type="pres">
      <dgm:prSet presAssocID="{CB77CC37-7DA1-4399-873E-944B05A35DA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5DC08-A845-4908-8FF2-C5ADBDB5A992}" type="pres">
      <dgm:prSet presAssocID="{CB77CC37-7DA1-4399-873E-944B05A35DA0}" presName="child2group" presStyleCnt="0"/>
      <dgm:spPr/>
    </dgm:pt>
    <dgm:pt modelId="{BDC723DF-F8AB-40B0-B6A6-37893124A3FC}" type="pres">
      <dgm:prSet presAssocID="{CB77CC37-7DA1-4399-873E-944B05A35DA0}" presName="child2" presStyleLbl="bgAcc1" presStyleIdx="1" presStyleCnt="4"/>
      <dgm:spPr/>
      <dgm:t>
        <a:bodyPr/>
        <a:lstStyle/>
        <a:p>
          <a:endParaRPr lang="en-US"/>
        </a:p>
      </dgm:t>
    </dgm:pt>
    <dgm:pt modelId="{6B4B8CE7-F51C-48EB-B8A4-DF571E76D575}" type="pres">
      <dgm:prSet presAssocID="{CB77CC37-7DA1-4399-873E-944B05A35DA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E9D35-0719-4991-8CDE-DE999D7E54BF}" type="pres">
      <dgm:prSet presAssocID="{CB77CC37-7DA1-4399-873E-944B05A35DA0}" presName="child3group" presStyleCnt="0"/>
      <dgm:spPr/>
    </dgm:pt>
    <dgm:pt modelId="{7C477952-BB88-4D2C-9C75-0A8012AD17F4}" type="pres">
      <dgm:prSet presAssocID="{CB77CC37-7DA1-4399-873E-944B05A35DA0}" presName="child3" presStyleLbl="bgAcc1" presStyleIdx="2" presStyleCnt="4"/>
      <dgm:spPr/>
      <dgm:t>
        <a:bodyPr/>
        <a:lstStyle/>
        <a:p>
          <a:endParaRPr lang="en-US"/>
        </a:p>
      </dgm:t>
    </dgm:pt>
    <dgm:pt modelId="{03E8279D-1BD1-4907-AE69-B7A193262792}" type="pres">
      <dgm:prSet presAssocID="{CB77CC37-7DA1-4399-873E-944B05A35DA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5018E-9670-47FA-B870-8454E2787B11}" type="pres">
      <dgm:prSet presAssocID="{CB77CC37-7DA1-4399-873E-944B05A35DA0}" presName="child4group" presStyleCnt="0"/>
      <dgm:spPr/>
    </dgm:pt>
    <dgm:pt modelId="{251036E3-01EC-4799-9B6F-E888F1CE7715}" type="pres">
      <dgm:prSet presAssocID="{CB77CC37-7DA1-4399-873E-944B05A35DA0}" presName="child4" presStyleLbl="bgAcc1" presStyleIdx="3" presStyleCnt="4"/>
      <dgm:spPr/>
      <dgm:t>
        <a:bodyPr/>
        <a:lstStyle/>
        <a:p>
          <a:endParaRPr lang="en-US"/>
        </a:p>
      </dgm:t>
    </dgm:pt>
    <dgm:pt modelId="{439CB75E-D3C1-4D01-AA7A-D3A94A6AC05B}" type="pres">
      <dgm:prSet presAssocID="{CB77CC37-7DA1-4399-873E-944B05A35DA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0A5B8-79B8-485E-ABBE-666FAE266399}" type="pres">
      <dgm:prSet presAssocID="{CB77CC37-7DA1-4399-873E-944B05A35DA0}" presName="childPlaceholder" presStyleCnt="0"/>
      <dgm:spPr/>
    </dgm:pt>
    <dgm:pt modelId="{107A0DF7-1381-409B-BB4B-D2CFF3A04E12}" type="pres">
      <dgm:prSet presAssocID="{CB77CC37-7DA1-4399-873E-944B05A35DA0}" presName="circle" presStyleCnt="0"/>
      <dgm:spPr/>
    </dgm:pt>
    <dgm:pt modelId="{81F83A47-09E9-4A77-A6FD-2D18CE29A13D}" type="pres">
      <dgm:prSet presAssocID="{CB77CC37-7DA1-4399-873E-944B05A35DA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DBDAA-E7E3-4766-90F3-5D3E33946EE2}" type="pres">
      <dgm:prSet presAssocID="{CB77CC37-7DA1-4399-873E-944B05A35DA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B7371-4A4A-40CC-AA0B-33EAF722F53E}" type="pres">
      <dgm:prSet presAssocID="{CB77CC37-7DA1-4399-873E-944B05A35DA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9032D-6F64-47A8-AF27-9DD8C4B8C81D}" type="pres">
      <dgm:prSet presAssocID="{CB77CC37-7DA1-4399-873E-944B05A35DA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6729E-38A7-42FE-B614-7ED619E26E39}" type="pres">
      <dgm:prSet presAssocID="{CB77CC37-7DA1-4399-873E-944B05A35DA0}" presName="quadrantPlaceholder" presStyleCnt="0"/>
      <dgm:spPr/>
    </dgm:pt>
    <dgm:pt modelId="{AD73D4FE-2A75-4315-89A6-78D3A2647533}" type="pres">
      <dgm:prSet presAssocID="{CB77CC37-7DA1-4399-873E-944B05A35DA0}" presName="center1" presStyleLbl="fgShp" presStyleIdx="0" presStyleCnt="2"/>
      <dgm:spPr>
        <a:prstGeom prst="mathMinus">
          <a:avLst/>
        </a:prstGeom>
      </dgm:spPr>
    </dgm:pt>
    <dgm:pt modelId="{C592B30C-81DF-4FE8-8B86-8277B200DF8B}" type="pres">
      <dgm:prSet presAssocID="{CB77CC37-7DA1-4399-873E-944B05A35DA0}" presName="center2" presStyleLbl="fgShp" presStyleIdx="1" presStyleCnt="2"/>
      <dgm:spPr>
        <a:prstGeom prst="mathMinus">
          <a:avLst/>
        </a:prstGeom>
      </dgm:spPr>
    </dgm:pt>
  </dgm:ptLst>
  <dgm:cxnLst>
    <dgm:cxn modelId="{54556E25-4290-4CC7-AECD-B267A9A6D619}" srcId="{CB77CC37-7DA1-4399-873E-944B05A35DA0}" destId="{9EB2CFFA-96FD-4976-B71D-7A6FB26059F4}" srcOrd="1" destOrd="0" parTransId="{CE11CED1-3434-4D34-9747-EFDFBF2931BC}" sibTransId="{21DE6E34-FAD4-4C65-BA40-A93DEF224A35}"/>
    <dgm:cxn modelId="{03504EF9-8A45-194B-B932-354D8787EA32}" type="presOf" srcId="{56DBF9F6-9D0C-437A-A2CE-2EE6B186ACD7}" destId="{3F645329-E879-4A8D-912F-AC550AF4183F}" srcOrd="1" destOrd="0" presId="urn:microsoft.com/office/officeart/2005/8/layout/cycle4#1"/>
    <dgm:cxn modelId="{D4548F8F-E4D6-48FE-AB9E-FACD356D0AA1}" srcId="{CB77CC37-7DA1-4399-873E-944B05A35DA0}" destId="{E5E06A85-CC2E-40FB-80D1-E0F54803BBDA}" srcOrd="0" destOrd="0" parTransId="{1C5CD41E-C95D-404B-BD47-63894A37F00B}" sibTransId="{CB7532EA-8D9E-4EBD-9527-D61614F625D6}"/>
    <dgm:cxn modelId="{0FBB5ECF-4D47-A84A-8610-5C8284BE6125}" type="presOf" srcId="{CF4F3A34-E0CF-49DD-9182-8C3CFD992952}" destId="{6B4B8CE7-F51C-48EB-B8A4-DF571E76D575}" srcOrd="1" destOrd="0" presId="urn:microsoft.com/office/officeart/2005/8/layout/cycle4#1"/>
    <dgm:cxn modelId="{64B2858E-6848-7444-AB99-DF7A0E32EA2C}" type="presOf" srcId="{CB77CC37-7DA1-4399-873E-944B05A35DA0}" destId="{F86A126B-E77B-4D21-8E34-CAF0014AB448}" srcOrd="0" destOrd="0" presId="urn:microsoft.com/office/officeart/2005/8/layout/cycle4#1"/>
    <dgm:cxn modelId="{85248E85-8EB8-CF4D-AB0A-968C8F8AE72B}" type="presOf" srcId="{61B154A7-6F60-45B0-8B6E-7DA8B2A18E6B}" destId="{251036E3-01EC-4799-9B6F-E888F1CE7715}" srcOrd="0" destOrd="0" presId="urn:microsoft.com/office/officeart/2005/8/layout/cycle4#1"/>
    <dgm:cxn modelId="{34BA680F-8605-3D40-94BA-C75BE7300868}" type="presOf" srcId="{61B154A7-6F60-45B0-8B6E-7DA8B2A18E6B}" destId="{439CB75E-D3C1-4D01-AA7A-D3A94A6AC05B}" srcOrd="1" destOrd="0" presId="urn:microsoft.com/office/officeart/2005/8/layout/cycle4#1"/>
    <dgm:cxn modelId="{A25CA10A-A95B-41CA-B4E7-147CE379FF89}" srcId="{9EB2CFFA-96FD-4976-B71D-7A6FB26059F4}" destId="{CF4F3A34-E0CF-49DD-9182-8C3CFD992952}" srcOrd="0" destOrd="0" parTransId="{AB74B6BD-DA2D-4EA1-8C99-3244633717E9}" sibTransId="{3A12EA4C-5ACE-466A-A63A-EA8B44DB03F1}"/>
    <dgm:cxn modelId="{E0DA2FA1-7039-4718-84FC-A00F450F08EF}" srcId="{CB77CC37-7DA1-4399-873E-944B05A35DA0}" destId="{538F5EEE-33E7-428C-A989-72FD63C8637A}" srcOrd="2" destOrd="0" parTransId="{41582649-6A87-4364-959C-323CBBFC3FE6}" sibTransId="{AEBB64E5-75E8-4254-B2D7-6BBC7A63B4B1}"/>
    <dgm:cxn modelId="{02CDC3F0-5FC4-D644-879E-3AEF52626178}" type="presOf" srcId="{EA307339-0A9B-41F3-B47D-64038C037CE3}" destId="{7C477952-BB88-4D2C-9C75-0A8012AD17F4}" srcOrd="0" destOrd="0" presId="urn:microsoft.com/office/officeart/2005/8/layout/cycle4#1"/>
    <dgm:cxn modelId="{349A892F-F14D-D544-97A1-04E3EA92C4DC}" type="presOf" srcId="{CF4F3A34-E0CF-49DD-9182-8C3CFD992952}" destId="{BDC723DF-F8AB-40B0-B6A6-37893124A3FC}" srcOrd="0" destOrd="0" presId="urn:microsoft.com/office/officeart/2005/8/layout/cycle4#1"/>
    <dgm:cxn modelId="{40CF9227-7AEC-D440-AB9E-6FB3FE41DD48}" type="presOf" srcId="{538F5EEE-33E7-428C-A989-72FD63C8637A}" destId="{938B7371-4A4A-40CC-AA0B-33EAF722F53E}" srcOrd="0" destOrd="0" presId="urn:microsoft.com/office/officeart/2005/8/layout/cycle4#1"/>
    <dgm:cxn modelId="{53FB082A-E8F5-734B-92A6-3742465494C3}" type="presOf" srcId="{AB4E88BF-9A11-4733-A3FA-8D6A52C7DF46}" destId="{4399032D-6F64-47A8-AF27-9DD8C4B8C81D}" srcOrd="0" destOrd="0" presId="urn:microsoft.com/office/officeart/2005/8/layout/cycle4#1"/>
    <dgm:cxn modelId="{3CF233C7-5B13-5141-B753-F3DF844D73C8}" type="presOf" srcId="{E5E06A85-CC2E-40FB-80D1-E0F54803BBDA}" destId="{81F83A47-09E9-4A77-A6FD-2D18CE29A13D}" srcOrd="0" destOrd="0" presId="urn:microsoft.com/office/officeart/2005/8/layout/cycle4#1"/>
    <dgm:cxn modelId="{0631CA19-8CB0-2F47-A04A-F280CB99CAF4}" type="presOf" srcId="{EA307339-0A9B-41F3-B47D-64038C037CE3}" destId="{03E8279D-1BD1-4907-AE69-B7A193262792}" srcOrd="1" destOrd="0" presId="urn:microsoft.com/office/officeart/2005/8/layout/cycle4#1"/>
    <dgm:cxn modelId="{3BB659CF-1965-8343-ACA6-FE67BF671908}" type="presOf" srcId="{56DBF9F6-9D0C-437A-A2CE-2EE6B186ACD7}" destId="{1D74AADF-10C9-47BF-A0D0-081E7D53403E}" srcOrd="0" destOrd="0" presId="urn:microsoft.com/office/officeart/2005/8/layout/cycle4#1"/>
    <dgm:cxn modelId="{B8FF7D03-0979-4F2E-85E1-EA828D9E37B5}" srcId="{CB77CC37-7DA1-4399-873E-944B05A35DA0}" destId="{AB4E88BF-9A11-4733-A3FA-8D6A52C7DF46}" srcOrd="3" destOrd="0" parTransId="{1E6DD493-B0E6-4D8A-B83E-1460EA848602}" sibTransId="{638DC5B4-6BDD-41A3-921B-4E5783150D15}"/>
    <dgm:cxn modelId="{DF47A30A-E465-433A-AA9A-02242D108B1D}" srcId="{538F5EEE-33E7-428C-A989-72FD63C8637A}" destId="{EA307339-0A9B-41F3-B47D-64038C037CE3}" srcOrd="0" destOrd="0" parTransId="{9F830A11-8F53-43F2-A338-F1DC5286E544}" sibTransId="{6523AD8B-5422-491E-80EF-CB0AD718CC36}"/>
    <dgm:cxn modelId="{95A4D60B-9AEB-4AD2-8306-D671E99A677A}" srcId="{AB4E88BF-9A11-4733-A3FA-8D6A52C7DF46}" destId="{61B154A7-6F60-45B0-8B6E-7DA8B2A18E6B}" srcOrd="0" destOrd="0" parTransId="{F8FDD611-52F1-4C96-898C-47DB04E10A73}" sibTransId="{8088F4D9-33FC-4600-90E6-0AD2101BB16E}"/>
    <dgm:cxn modelId="{0CE669F2-76E5-E849-9CE5-821B97248D4D}" type="presOf" srcId="{9EB2CFFA-96FD-4976-B71D-7A6FB26059F4}" destId="{58CDBDAA-E7E3-4766-90F3-5D3E33946EE2}" srcOrd="0" destOrd="0" presId="urn:microsoft.com/office/officeart/2005/8/layout/cycle4#1"/>
    <dgm:cxn modelId="{5BF48B9D-8435-4DED-9906-D3F76D45FAE3}" srcId="{E5E06A85-CC2E-40FB-80D1-E0F54803BBDA}" destId="{56DBF9F6-9D0C-437A-A2CE-2EE6B186ACD7}" srcOrd="0" destOrd="0" parTransId="{D359EE0D-0D65-4CF4-8A27-83FE3D7435B3}" sibTransId="{F0BD1E5A-8C4B-45D2-8661-A4D24FC86CAC}"/>
    <dgm:cxn modelId="{894CE627-1E99-3A49-BEEA-5F1DD04463CB}" type="presParOf" srcId="{F86A126B-E77B-4D21-8E34-CAF0014AB448}" destId="{A248B77D-3AB5-422B-BBD2-063BD91EA66B}" srcOrd="0" destOrd="0" presId="urn:microsoft.com/office/officeart/2005/8/layout/cycle4#1"/>
    <dgm:cxn modelId="{78F61FB1-B878-2143-9DDB-A693D9C7AFD3}" type="presParOf" srcId="{A248B77D-3AB5-422B-BBD2-063BD91EA66B}" destId="{23035C72-0237-4471-BB4B-7D93C4A9C414}" srcOrd="0" destOrd="0" presId="urn:microsoft.com/office/officeart/2005/8/layout/cycle4#1"/>
    <dgm:cxn modelId="{25E9A0B8-6B1E-E44D-85FA-B55A3FAD5658}" type="presParOf" srcId="{23035C72-0237-4471-BB4B-7D93C4A9C414}" destId="{1D74AADF-10C9-47BF-A0D0-081E7D53403E}" srcOrd="0" destOrd="0" presId="urn:microsoft.com/office/officeart/2005/8/layout/cycle4#1"/>
    <dgm:cxn modelId="{559410C1-8958-3347-B2DB-9810C361C6E8}" type="presParOf" srcId="{23035C72-0237-4471-BB4B-7D93C4A9C414}" destId="{3F645329-E879-4A8D-912F-AC550AF4183F}" srcOrd="1" destOrd="0" presId="urn:microsoft.com/office/officeart/2005/8/layout/cycle4#1"/>
    <dgm:cxn modelId="{A2D69055-7B1B-254F-AB6F-8513A21C31F2}" type="presParOf" srcId="{A248B77D-3AB5-422B-BBD2-063BD91EA66B}" destId="{7A55DC08-A845-4908-8FF2-C5ADBDB5A992}" srcOrd="1" destOrd="0" presId="urn:microsoft.com/office/officeart/2005/8/layout/cycle4#1"/>
    <dgm:cxn modelId="{7C542518-74AD-2A4F-B73D-1FA46C795A46}" type="presParOf" srcId="{7A55DC08-A845-4908-8FF2-C5ADBDB5A992}" destId="{BDC723DF-F8AB-40B0-B6A6-37893124A3FC}" srcOrd="0" destOrd="0" presId="urn:microsoft.com/office/officeart/2005/8/layout/cycle4#1"/>
    <dgm:cxn modelId="{B3A3532D-15AA-FC43-9D48-CFA132EF9C06}" type="presParOf" srcId="{7A55DC08-A845-4908-8FF2-C5ADBDB5A992}" destId="{6B4B8CE7-F51C-48EB-B8A4-DF571E76D575}" srcOrd="1" destOrd="0" presId="urn:microsoft.com/office/officeart/2005/8/layout/cycle4#1"/>
    <dgm:cxn modelId="{2869DA3D-49AA-5F4D-8683-649077816911}" type="presParOf" srcId="{A248B77D-3AB5-422B-BBD2-063BD91EA66B}" destId="{64CE9D35-0719-4991-8CDE-DE999D7E54BF}" srcOrd="2" destOrd="0" presId="urn:microsoft.com/office/officeart/2005/8/layout/cycle4#1"/>
    <dgm:cxn modelId="{D05EEB31-53BD-844D-9BD4-1E680035C514}" type="presParOf" srcId="{64CE9D35-0719-4991-8CDE-DE999D7E54BF}" destId="{7C477952-BB88-4D2C-9C75-0A8012AD17F4}" srcOrd="0" destOrd="0" presId="urn:microsoft.com/office/officeart/2005/8/layout/cycle4#1"/>
    <dgm:cxn modelId="{B036F3B4-658B-3041-80AC-C4C56E7F59A0}" type="presParOf" srcId="{64CE9D35-0719-4991-8CDE-DE999D7E54BF}" destId="{03E8279D-1BD1-4907-AE69-B7A193262792}" srcOrd="1" destOrd="0" presId="urn:microsoft.com/office/officeart/2005/8/layout/cycle4#1"/>
    <dgm:cxn modelId="{EFFD42D5-374D-6543-8259-B186A878791E}" type="presParOf" srcId="{A248B77D-3AB5-422B-BBD2-063BD91EA66B}" destId="{E0A5018E-9670-47FA-B870-8454E2787B11}" srcOrd="3" destOrd="0" presId="urn:microsoft.com/office/officeart/2005/8/layout/cycle4#1"/>
    <dgm:cxn modelId="{83CDFE31-35C7-5744-B249-6F9D5492E302}" type="presParOf" srcId="{E0A5018E-9670-47FA-B870-8454E2787B11}" destId="{251036E3-01EC-4799-9B6F-E888F1CE7715}" srcOrd="0" destOrd="0" presId="urn:microsoft.com/office/officeart/2005/8/layout/cycle4#1"/>
    <dgm:cxn modelId="{B1222753-6AE7-314E-B4B9-8C142BF594EB}" type="presParOf" srcId="{E0A5018E-9670-47FA-B870-8454E2787B11}" destId="{439CB75E-D3C1-4D01-AA7A-D3A94A6AC05B}" srcOrd="1" destOrd="0" presId="urn:microsoft.com/office/officeart/2005/8/layout/cycle4#1"/>
    <dgm:cxn modelId="{33E9E12C-2801-0345-A286-3467A24C0D4A}" type="presParOf" srcId="{A248B77D-3AB5-422B-BBD2-063BD91EA66B}" destId="{E3F0A5B8-79B8-485E-ABBE-666FAE266399}" srcOrd="4" destOrd="0" presId="urn:microsoft.com/office/officeart/2005/8/layout/cycle4#1"/>
    <dgm:cxn modelId="{A518447F-F6C3-D64D-B75F-1A66573EC73E}" type="presParOf" srcId="{F86A126B-E77B-4D21-8E34-CAF0014AB448}" destId="{107A0DF7-1381-409B-BB4B-D2CFF3A04E12}" srcOrd="1" destOrd="0" presId="urn:microsoft.com/office/officeart/2005/8/layout/cycle4#1"/>
    <dgm:cxn modelId="{C04BC28E-0AE6-B947-B8C4-211D4B20655B}" type="presParOf" srcId="{107A0DF7-1381-409B-BB4B-D2CFF3A04E12}" destId="{81F83A47-09E9-4A77-A6FD-2D18CE29A13D}" srcOrd="0" destOrd="0" presId="urn:microsoft.com/office/officeart/2005/8/layout/cycle4#1"/>
    <dgm:cxn modelId="{348AE8D6-0D97-F948-9F1B-800E8BE49BA0}" type="presParOf" srcId="{107A0DF7-1381-409B-BB4B-D2CFF3A04E12}" destId="{58CDBDAA-E7E3-4766-90F3-5D3E33946EE2}" srcOrd="1" destOrd="0" presId="urn:microsoft.com/office/officeart/2005/8/layout/cycle4#1"/>
    <dgm:cxn modelId="{065E5396-1143-5641-8851-DBFEB559DF6C}" type="presParOf" srcId="{107A0DF7-1381-409B-BB4B-D2CFF3A04E12}" destId="{938B7371-4A4A-40CC-AA0B-33EAF722F53E}" srcOrd="2" destOrd="0" presId="urn:microsoft.com/office/officeart/2005/8/layout/cycle4#1"/>
    <dgm:cxn modelId="{1BE2A0D1-B84F-CF44-971F-E854FDF41286}" type="presParOf" srcId="{107A0DF7-1381-409B-BB4B-D2CFF3A04E12}" destId="{4399032D-6F64-47A8-AF27-9DD8C4B8C81D}" srcOrd="3" destOrd="0" presId="urn:microsoft.com/office/officeart/2005/8/layout/cycle4#1"/>
    <dgm:cxn modelId="{34FA7975-1525-E747-ADC3-C810537D39E9}" type="presParOf" srcId="{107A0DF7-1381-409B-BB4B-D2CFF3A04E12}" destId="{2636729E-38A7-42FE-B614-7ED619E26E39}" srcOrd="4" destOrd="0" presId="urn:microsoft.com/office/officeart/2005/8/layout/cycle4#1"/>
    <dgm:cxn modelId="{C296BC6D-D671-7340-AB46-9BAC99CFE2D7}" type="presParOf" srcId="{F86A126B-E77B-4D21-8E34-CAF0014AB448}" destId="{AD73D4FE-2A75-4315-89A6-78D3A2647533}" srcOrd="2" destOrd="0" presId="urn:microsoft.com/office/officeart/2005/8/layout/cycle4#1"/>
    <dgm:cxn modelId="{3EEBE2A4-592F-DF47-94B7-42D8C36601B8}" type="presParOf" srcId="{F86A126B-E77B-4D21-8E34-CAF0014AB448}" destId="{C592B30C-81DF-4FE8-8B86-8277B200DF8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46E91-1302-49AC-9E6B-C15D9735EE2B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6D487-04FC-4BAA-B7F7-A47249D20245}">
      <dsp:nvSpPr>
        <dsp:cNvPr id="0" name=""/>
        <dsp:cNvSpPr/>
      </dsp:nvSpPr>
      <dsp:spPr>
        <a:xfrm>
          <a:off x="2175669" y="0"/>
          <a:ext cx="57110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i="1" kern="1200" dirty="0" smtClean="0"/>
            <a:t>1. </a:t>
          </a:r>
          <a:r>
            <a:rPr lang="id-ID" sz="2100" b="1" i="1" kern="1200" dirty="0" smtClean="0"/>
            <a:t>SUSTAINABLE DEVELOPMENT GOALS</a:t>
          </a:r>
          <a:endParaRPr lang="en-US" sz="2100" kern="1200" dirty="0"/>
        </a:p>
      </dsp:txBody>
      <dsp:txXfrm>
        <a:off x="2175669" y="0"/>
        <a:ext cx="5711031" cy="696214"/>
      </dsp:txXfrm>
    </dsp:sp>
    <dsp:sp modelId="{551222BB-3428-4643-83EE-551DFCCD5133}">
      <dsp:nvSpPr>
        <dsp:cNvPr id="0" name=""/>
        <dsp:cNvSpPr/>
      </dsp:nvSpPr>
      <dsp:spPr>
        <a:xfrm>
          <a:off x="456890" y="696214"/>
          <a:ext cx="3437557" cy="34375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2DC22-B018-4380-92FD-7B6988DD0105}">
      <dsp:nvSpPr>
        <dsp:cNvPr id="0" name=""/>
        <dsp:cNvSpPr/>
      </dsp:nvSpPr>
      <dsp:spPr>
        <a:xfrm>
          <a:off x="2175669" y="696214"/>
          <a:ext cx="5711031" cy="34375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2. </a:t>
          </a:r>
          <a:r>
            <a:rPr lang="en-US" sz="2100" b="1" i="1" kern="1200" dirty="0" smtClean="0"/>
            <a:t>MAJOR FORCES</a:t>
          </a:r>
          <a:r>
            <a:rPr lang="en-US" sz="2100" b="1" kern="1200" dirty="0" smtClean="0"/>
            <a:t> LAINNYA</a:t>
          </a:r>
          <a:endParaRPr lang="en-US" sz="2100" b="1" kern="1200" dirty="0" smtClean="0"/>
        </a:p>
      </dsp:txBody>
      <dsp:txXfrm>
        <a:off x="2175669" y="696214"/>
        <a:ext cx="5711031" cy="696214"/>
      </dsp:txXfrm>
    </dsp:sp>
    <dsp:sp modelId="{EAA24BEC-2528-4886-999B-B25F14B837DC}">
      <dsp:nvSpPr>
        <dsp:cNvPr id="0" name=""/>
        <dsp:cNvSpPr/>
      </dsp:nvSpPr>
      <dsp:spPr>
        <a:xfrm>
          <a:off x="913780" y="1392428"/>
          <a:ext cx="2523776" cy="25237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DC0EF-B255-474D-BBE7-82C70AA700EC}">
      <dsp:nvSpPr>
        <dsp:cNvPr id="0" name=""/>
        <dsp:cNvSpPr/>
      </dsp:nvSpPr>
      <dsp:spPr>
        <a:xfrm>
          <a:off x="2175669" y="1392428"/>
          <a:ext cx="5711031" cy="2523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3. </a:t>
          </a:r>
          <a:r>
            <a:rPr lang="en-US" sz="1900" b="1" kern="1200" dirty="0" smtClean="0"/>
            <a:t>PEREKONOMIAN DAN PERTANIAN INDONESIA 2030</a:t>
          </a:r>
          <a:endParaRPr lang="en-US" sz="1900" kern="1200" dirty="0"/>
        </a:p>
      </dsp:txBody>
      <dsp:txXfrm>
        <a:off x="2175669" y="1392428"/>
        <a:ext cx="5711031" cy="696214"/>
      </dsp:txXfrm>
    </dsp:sp>
    <dsp:sp modelId="{5449D4A0-22DB-4C34-BB86-344BC89A39CF}">
      <dsp:nvSpPr>
        <dsp:cNvPr id="0" name=""/>
        <dsp:cNvSpPr/>
      </dsp:nvSpPr>
      <dsp:spPr>
        <a:xfrm>
          <a:off x="1370671" y="2088642"/>
          <a:ext cx="1609995" cy="16099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73629-29D2-432A-A0C8-34F0A5F09D29}">
      <dsp:nvSpPr>
        <dsp:cNvPr id="0" name=""/>
        <dsp:cNvSpPr/>
      </dsp:nvSpPr>
      <dsp:spPr>
        <a:xfrm>
          <a:off x="2175669" y="2088642"/>
          <a:ext cx="5711031" cy="1609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4. </a:t>
          </a:r>
          <a:r>
            <a:rPr lang="en-US" sz="2100" b="1" kern="1200" dirty="0" smtClean="0"/>
            <a:t>PEMBANGUNAN PERTANIAN KE ARAH 2030</a:t>
          </a:r>
          <a:endParaRPr lang="en-US" sz="2100" kern="1200" dirty="0"/>
        </a:p>
      </dsp:txBody>
      <dsp:txXfrm>
        <a:off x="2175669" y="2088642"/>
        <a:ext cx="5711031" cy="696214"/>
      </dsp:txXfrm>
    </dsp:sp>
    <dsp:sp modelId="{BE25BBCA-B235-C04F-8E41-977145B3E5DA}">
      <dsp:nvSpPr>
        <dsp:cNvPr id="0" name=""/>
        <dsp:cNvSpPr/>
      </dsp:nvSpPr>
      <dsp:spPr>
        <a:xfrm>
          <a:off x="1827561" y="2784856"/>
          <a:ext cx="696214" cy="6962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0B1F7-8F45-C64A-8BA2-830525595F07}">
      <dsp:nvSpPr>
        <dsp:cNvPr id="0" name=""/>
        <dsp:cNvSpPr/>
      </dsp:nvSpPr>
      <dsp:spPr>
        <a:xfrm>
          <a:off x="2175669" y="2784856"/>
          <a:ext cx="5711031" cy="696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5. PENUTUP: PERSIAPKAN SDM</a:t>
          </a:r>
          <a:endParaRPr lang="en-US" sz="2100" kern="1200" dirty="0"/>
        </a:p>
      </dsp:txBody>
      <dsp:txXfrm>
        <a:off x="2175669" y="2784856"/>
        <a:ext cx="5711031" cy="696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7952-BB88-4D2C-9C75-0A8012AD17F4}">
      <dsp:nvSpPr>
        <dsp:cNvPr id="0" name=""/>
        <dsp:cNvSpPr/>
      </dsp:nvSpPr>
      <dsp:spPr>
        <a:xfrm>
          <a:off x="4850414" y="3206525"/>
          <a:ext cx="2329446" cy="150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1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56.7% of under-employment </a:t>
          </a:r>
          <a:r>
            <a:rPr lang="id-ID" sz="1600" kern="1200" dirty="0" smtClean="0">
              <a:sym typeface="Wingdings" pitchFamily="2" charset="2"/>
            </a:rPr>
            <a:t></a:t>
          </a:r>
          <a:r>
            <a:rPr lang="id-ID" sz="1600" kern="1200" dirty="0" smtClean="0"/>
            <a:t>in </a:t>
          </a:r>
          <a:r>
            <a:rPr lang="id-ID" sz="1600" kern="1200" dirty="0" smtClean="0"/>
            <a:t>agricul-tural </a:t>
          </a:r>
          <a:r>
            <a:rPr lang="id-ID" sz="1600" kern="1200" dirty="0" smtClean="0"/>
            <a:t>sector</a:t>
          </a:r>
          <a:endParaRPr lang="en-US" sz="1600" kern="1200" dirty="0"/>
        </a:p>
      </dsp:txBody>
      <dsp:txXfrm>
        <a:off x="5582395" y="3616910"/>
        <a:ext cx="1564318" cy="1065420"/>
      </dsp:txXfrm>
    </dsp:sp>
    <dsp:sp modelId="{251036E3-01EC-4799-9B6F-E888F1CE7715}">
      <dsp:nvSpPr>
        <dsp:cNvPr id="0" name=""/>
        <dsp:cNvSpPr/>
      </dsp:nvSpPr>
      <dsp:spPr>
        <a:xfrm>
          <a:off x="1049739" y="3206525"/>
          <a:ext cx="2329446" cy="150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1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29% of agricultural labor are family/unpaid </a:t>
          </a:r>
          <a:r>
            <a:rPr lang="id-ID" sz="1600" kern="1200" dirty="0" smtClean="0"/>
            <a:t>workers</a:t>
          </a:r>
          <a:endParaRPr lang="en-US" sz="1600" kern="1200" dirty="0"/>
        </a:p>
      </dsp:txBody>
      <dsp:txXfrm>
        <a:off x="1082886" y="3616910"/>
        <a:ext cx="1564318" cy="1065420"/>
      </dsp:txXfrm>
    </dsp:sp>
    <dsp:sp modelId="{BDC723DF-F8AB-40B0-B6A6-37893124A3FC}">
      <dsp:nvSpPr>
        <dsp:cNvPr id="0" name=""/>
        <dsp:cNvSpPr/>
      </dsp:nvSpPr>
      <dsp:spPr>
        <a:xfrm>
          <a:off x="4850414" y="0"/>
          <a:ext cx="2329446" cy="150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1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38.7%  of agricultural labor are primary school graduates</a:t>
          </a:r>
          <a:endParaRPr lang="en-US" sz="1600" kern="1200" dirty="0"/>
        </a:p>
      </dsp:txBody>
      <dsp:txXfrm>
        <a:off x="5582395" y="33147"/>
        <a:ext cx="1564318" cy="1065420"/>
      </dsp:txXfrm>
    </dsp:sp>
    <dsp:sp modelId="{1D74AADF-10C9-47BF-A0D0-081E7D53403E}">
      <dsp:nvSpPr>
        <dsp:cNvPr id="0" name=""/>
        <dsp:cNvSpPr/>
      </dsp:nvSpPr>
      <dsp:spPr>
        <a:xfrm>
          <a:off x="1049739" y="0"/>
          <a:ext cx="2329446" cy="150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38.3 million (31.7%)</a:t>
          </a:r>
          <a:endParaRPr lang="en-US" sz="1600" kern="1200" dirty="0"/>
        </a:p>
      </dsp:txBody>
      <dsp:txXfrm>
        <a:off x="1082886" y="33147"/>
        <a:ext cx="1564318" cy="1065420"/>
      </dsp:txXfrm>
    </dsp:sp>
    <dsp:sp modelId="{81F83A47-09E9-4A77-A6FD-2D18CE29A13D}">
      <dsp:nvSpPr>
        <dsp:cNvPr id="0" name=""/>
        <dsp:cNvSpPr/>
      </dsp:nvSpPr>
      <dsp:spPr>
        <a:xfrm>
          <a:off x="2025843" y="268782"/>
          <a:ext cx="2041801" cy="204180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Agricultural Labor</a:t>
          </a:r>
          <a:endParaRPr lang="en-US" sz="1800" kern="1200" dirty="0"/>
        </a:p>
      </dsp:txBody>
      <dsp:txXfrm>
        <a:off x="2623873" y="866812"/>
        <a:ext cx="1443771" cy="1443771"/>
      </dsp:txXfrm>
    </dsp:sp>
    <dsp:sp modelId="{58CDBDAA-E7E3-4766-90F3-5D3E33946EE2}">
      <dsp:nvSpPr>
        <dsp:cNvPr id="0" name=""/>
        <dsp:cNvSpPr/>
      </dsp:nvSpPr>
      <dsp:spPr>
        <a:xfrm rot="5400000">
          <a:off x="4161954" y="268782"/>
          <a:ext cx="2041801" cy="204180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Based on education</a:t>
          </a:r>
          <a:endParaRPr lang="en-US" sz="1800" kern="1200" dirty="0"/>
        </a:p>
      </dsp:txBody>
      <dsp:txXfrm rot="-5400000">
        <a:off x="4161954" y="866812"/>
        <a:ext cx="1443771" cy="1443771"/>
      </dsp:txXfrm>
    </dsp:sp>
    <dsp:sp modelId="{938B7371-4A4A-40CC-AA0B-33EAF722F53E}">
      <dsp:nvSpPr>
        <dsp:cNvPr id="0" name=""/>
        <dsp:cNvSpPr/>
      </dsp:nvSpPr>
      <dsp:spPr>
        <a:xfrm rot="10800000">
          <a:off x="4161954" y="2404893"/>
          <a:ext cx="2041801" cy="204180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Under-employment</a:t>
          </a:r>
          <a:endParaRPr lang="en-US" sz="1800" kern="1200" dirty="0"/>
        </a:p>
      </dsp:txBody>
      <dsp:txXfrm rot="10800000">
        <a:off x="4161954" y="2404893"/>
        <a:ext cx="1443771" cy="1443771"/>
      </dsp:txXfrm>
    </dsp:sp>
    <dsp:sp modelId="{4399032D-6F64-47A8-AF27-9DD8C4B8C81D}">
      <dsp:nvSpPr>
        <dsp:cNvPr id="0" name=""/>
        <dsp:cNvSpPr/>
      </dsp:nvSpPr>
      <dsp:spPr>
        <a:xfrm rot="16200000">
          <a:off x="2025843" y="2404893"/>
          <a:ext cx="2041801" cy="204180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Based on employment status</a:t>
          </a:r>
          <a:endParaRPr lang="en-US" sz="1800" kern="1200" dirty="0"/>
        </a:p>
      </dsp:txBody>
      <dsp:txXfrm rot="5400000">
        <a:off x="2623873" y="2404893"/>
        <a:ext cx="1443771" cy="1443771"/>
      </dsp:txXfrm>
    </dsp:sp>
    <dsp:sp modelId="{AD73D4FE-2A75-4315-89A6-78D3A2647533}">
      <dsp:nvSpPr>
        <dsp:cNvPr id="0" name=""/>
        <dsp:cNvSpPr/>
      </dsp:nvSpPr>
      <dsp:spPr>
        <a:xfrm>
          <a:off x="3762318" y="1933345"/>
          <a:ext cx="704963" cy="61301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2B30C-81DF-4FE8-8B86-8277B200DF8B}">
      <dsp:nvSpPr>
        <dsp:cNvPr id="0" name=""/>
        <dsp:cNvSpPr/>
      </dsp:nvSpPr>
      <dsp:spPr>
        <a:xfrm rot="10800000">
          <a:off x="3762318" y="2169119"/>
          <a:ext cx="704963" cy="61301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D918-39C4-4A6C-A15D-1BCB0984B0E3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BC425-7613-4375-B4CE-748DCD35A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01EF24A-C2F6-4F7B-A2F1-508F5E8E5056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3464209-BB7C-4F9A-8F58-BDF0168A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5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CA1FF-8E44-4FA0-BBBA-DF5BC40BB7C8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8251"/>
            <a:ext cx="7772400" cy="207200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71518"/>
            <a:ext cx="6858000" cy="11179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5141779"/>
            <a:ext cx="777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3064" y="1729712"/>
            <a:ext cx="344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Bogor Agricultural University (IPB)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1" y="275344"/>
            <a:ext cx="1371600" cy="1371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685800" y="4553950"/>
            <a:ext cx="7772400" cy="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1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66" y="365127"/>
            <a:ext cx="7483384" cy="863100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" y="453777"/>
            <a:ext cx="685800" cy="685800"/>
          </a:xfrm>
          <a:prstGeom prst="rect">
            <a:avLst/>
          </a:prstGeom>
        </p:spPr>
      </p:pic>
      <p:sp>
        <p:nvSpPr>
          <p:cNvPr id="11" name="Arc 10"/>
          <p:cNvSpPr/>
          <p:nvPr userDrawn="1"/>
        </p:nvSpPr>
        <p:spPr>
          <a:xfrm>
            <a:off x="200839" y="414588"/>
            <a:ext cx="694944" cy="774450"/>
          </a:xfrm>
          <a:prstGeom prst="arc">
            <a:avLst>
              <a:gd name="adj1" fmla="val 16798890"/>
              <a:gd name="adj2" fmla="val 3773510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1966" y="1456477"/>
            <a:ext cx="748338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4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" y="5874965"/>
            <a:ext cx="685800" cy="685800"/>
          </a:xfrm>
          <a:prstGeom prst="rect">
            <a:avLst/>
          </a:prstGeom>
        </p:spPr>
      </p:pic>
      <p:sp>
        <p:nvSpPr>
          <p:cNvPr id="9" name="Arc 8"/>
          <p:cNvSpPr/>
          <p:nvPr userDrawn="1"/>
        </p:nvSpPr>
        <p:spPr>
          <a:xfrm>
            <a:off x="200839" y="5835776"/>
            <a:ext cx="694944" cy="774450"/>
          </a:xfrm>
          <a:prstGeom prst="arc">
            <a:avLst>
              <a:gd name="adj1" fmla="val 16798890"/>
              <a:gd name="adj2" fmla="val 3773510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1966" y="365127"/>
            <a:ext cx="7483384" cy="863100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" y="453777"/>
            <a:ext cx="685800" cy="685800"/>
          </a:xfrm>
          <a:prstGeom prst="rect">
            <a:avLst/>
          </a:prstGeom>
        </p:spPr>
      </p:pic>
      <p:sp>
        <p:nvSpPr>
          <p:cNvPr id="10" name="Arc 9"/>
          <p:cNvSpPr/>
          <p:nvPr userDrawn="1"/>
        </p:nvSpPr>
        <p:spPr>
          <a:xfrm>
            <a:off x="200839" y="414588"/>
            <a:ext cx="694944" cy="774450"/>
          </a:xfrm>
          <a:prstGeom prst="arc">
            <a:avLst>
              <a:gd name="adj1" fmla="val 16798890"/>
              <a:gd name="adj2" fmla="val 3773510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31966" y="1456477"/>
            <a:ext cx="748338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1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31966" y="365127"/>
            <a:ext cx="7483384" cy="863100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" y="453777"/>
            <a:ext cx="685800" cy="685800"/>
          </a:xfrm>
          <a:prstGeom prst="rect">
            <a:avLst/>
          </a:prstGeom>
        </p:spPr>
      </p:pic>
      <p:sp>
        <p:nvSpPr>
          <p:cNvPr id="12" name="Arc 11"/>
          <p:cNvSpPr/>
          <p:nvPr userDrawn="1"/>
        </p:nvSpPr>
        <p:spPr>
          <a:xfrm>
            <a:off x="200839" y="414588"/>
            <a:ext cx="694944" cy="774450"/>
          </a:xfrm>
          <a:prstGeom prst="arc">
            <a:avLst>
              <a:gd name="adj1" fmla="val 16798890"/>
              <a:gd name="adj2" fmla="val 3773510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1966" y="1456477"/>
            <a:ext cx="748338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7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1966" y="365127"/>
            <a:ext cx="7483384" cy="863100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" y="453777"/>
            <a:ext cx="685800" cy="685800"/>
          </a:xfrm>
          <a:prstGeom prst="rect">
            <a:avLst/>
          </a:prstGeom>
        </p:spPr>
      </p:pic>
      <p:sp>
        <p:nvSpPr>
          <p:cNvPr id="8" name="Arc 7"/>
          <p:cNvSpPr/>
          <p:nvPr userDrawn="1"/>
        </p:nvSpPr>
        <p:spPr>
          <a:xfrm>
            <a:off x="200839" y="414588"/>
            <a:ext cx="694944" cy="774450"/>
          </a:xfrm>
          <a:prstGeom prst="arc">
            <a:avLst>
              <a:gd name="adj1" fmla="val 16798890"/>
              <a:gd name="adj2" fmla="val 3773510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31966" y="1456477"/>
            <a:ext cx="748338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2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5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C297-5437-456A-AA8A-61B839A54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19720"/>
            <a:ext cx="6858000" cy="57377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HERMANTO </a:t>
            </a:r>
            <a:r>
              <a:rPr lang="en-US" b="1" dirty="0" smtClean="0"/>
              <a:t>SIREGAR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n-US" sz="1800" b="1" dirty="0" smtClean="0"/>
              <a:t>(</a:t>
            </a:r>
            <a:r>
              <a:rPr lang="en-US" sz="1800" b="1" dirty="0" err="1" smtClean="0"/>
              <a:t>Ketua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Umum</a:t>
            </a:r>
            <a:r>
              <a:rPr lang="en-US" sz="1800" b="1" dirty="0" smtClean="0"/>
              <a:t> PERHEPI, Guru </a:t>
            </a:r>
            <a:r>
              <a:rPr lang="en-US" sz="1800" b="1" dirty="0" err="1" smtClean="0"/>
              <a:t>Besar</a:t>
            </a:r>
            <a:r>
              <a:rPr lang="en-US" sz="1800" b="1" dirty="0" smtClean="0"/>
              <a:t> IPB)</a:t>
            </a:r>
            <a:endParaRPr lang="en-US" sz="1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5468" y="5499956"/>
            <a:ext cx="8668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ln w="0"/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NASIONAL PEMBANGUNAN PERTANIAN II</a:t>
            </a:r>
          </a:p>
          <a:p>
            <a:pPr algn="ctr"/>
            <a:r>
              <a:rPr lang="id-ID" b="1" dirty="0" smtClean="0">
                <a:ln w="0"/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Pertanian, Universitas Brawijaya</a:t>
            </a:r>
          </a:p>
          <a:p>
            <a:pPr algn="ctr"/>
            <a:r>
              <a:rPr lang="id-ID" b="1" dirty="0" smtClean="0">
                <a:ln w="0"/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Malang, 25 November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9959" y="2773665"/>
            <a:ext cx="8023491" cy="9869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/>
              <a:t>TANTANGAN DAN ARAH PEMBANGUNAN PERTANIAN DALAM ERA “SDGs”</a:t>
            </a:r>
            <a:endParaRPr lang="en-US" sz="3000" b="1" dirty="0" smtClean="0">
              <a:ln w="0"/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5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104" y="365127"/>
            <a:ext cx="7744562" cy="86310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4. PEMBANGUNAN PERTANIAN KE ARAH </a:t>
            </a:r>
            <a:r>
              <a:rPr lang="en-US" sz="3000" dirty="0" smtClean="0"/>
              <a:t>2030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0805" y="179676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Sistem Usaha Pertanian Ekologis Terpadu (SUPET)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B</a:t>
            </a:r>
            <a:r>
              <a:rPr lang="id-ID" dirty="0" smtClean="0"/>
              <a:t>entuk dualistik </a:t>
            </a:r>
            <a:r>
              <a:rPr lang="id-ID" dirty="0" smtClean="0"/>
              <a:t>sektor pertanian tidak </a:t>
            </a:r>
            <a:r>
              <a:rPr lang="id-ID" dirty="0" smtClean="0"/>
              <a:t>sepenuhnya bisa dihapuskan, namun bisa diminimalkan</a:t>
            </a:r>
          </a:p>
          <a:p>
            <a:pPr lvl="1">
              <a:buFont typeface="Lucida Grande"/>
              <a:buChar char="-"/>
            </a:pPr>
            <a:r>
              <a:rPr lang="en-US" dirty="0" err="1" smtClean="0"/>
              <a:t>Rataan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minimal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endParaRPr lang="id-ID" dirty="0" smtClean="0"/>
          </a:p>
          <a:p>
            <a:pPr lvl="1">
              <a:buFont typeface="Lucida Grande"/>
              <a:buChar char="-"/>
            </a:pPr>
            <a:r>
              <a:rPr lang="id-ID" dirty="0" smtClean="0"/>
              <a:t>Usahatani terpadu: ladang pangan, jasa lingkungan, agrowisata</a:t>
            </a:r>
          </a:p>
          <a:p>
            <a:r>
              <a:rPr lang="id-ID" dirty="0"/>
              <a:t>Sistem Pertanian Bioindustri Terpadu (SPBT)</a:t>
            </a:r>
          </a:p>
          <a:p>
            <a:pPr lvl="1">
              <a:buFont typeface="Lucida Grande"/>
              <a:buChar char="-"/>
            </a:pPr>
            <a:r>
              <a:rPr lang="id-ID" dirty="0"/>
              <a:t>Mempererat keterkaitan </a:t>
            </a:r>
            <a:r>
              <a:rPr lang="id-ID" i="1" dirty="0" smtClean="0"/>
              <a:t>On Farm</a:t>
            </a:r>
            <a:r>
              <a:rPr lang="id-ID" dirty="0" smtClean="0"/>
              <a:t> </a:t>
            </a:r>
            <a:r>
              <a:rPr lang="id-ID" dirty="0"/>
              <a:t>dan </a:t>
            </a:r>
            <a:r>
              <a:rPr lang="id-ID" dirty="0" smtClean="0"/>
              <a:t>Industri</a:t>
            </a:r>
            <a:endParaRPr lang="id-ID" dirty="0"/>
          </a:p>
          <a:p>
            <a:pPr lvl="1">
              <a:buFont typeface="Lucida Grande"/>
              <a:buChar char="-"/>
            </a:pPr>
            <a:r>
              <a:rPr lang="id-ID" dirty="0"/>
              <a:t>Tanaman </a:t>
            </a:r>
            <a:r>
              <a:rPr lang="id-ID" dirty="0" smtClean="0"/>
              <a:t>pangan, biofarmaka, </a:t>
            </a:r>
            <a:r>
              <a:rPr lang="id-ID" dirty="0"/>
              <a:t>komoditas industri, kebun energi, hutan tanaman</a:t>
            </a:r>
          </a:p>
          <a:p>
            <a:pPr lvl="1">
              <a:buFont typeface="Lucida Grande"/>
              <a:buChar char="-"/>
            </a:pPr>
            <a:r>
              <a:rPr lang="id-ID" dirty="0"/>
              <a:t>Fokus pada industri pengolahan ~ </a:t>
            </a:r>
            <a:r>
              <a:rPr lang="id-ID" i="1" dirty="0"/>
              <a:t>innovation and technological base</a:t>
            </a:r>
            <a:r>
              <a:rPr lang="id-ID" dirty="0"/>
              <a:t> untuk </a:t>
            </a:r>
            <a:r>
              <a:rPr lang="id-ID" dirty="0" smtClean="0"/>
              <a:t>produk atau komoditas </a:t>
            </a:r>
            <a:r>
              <a:rPr lang="id-ID" dirty="0"/>
              <a:t>tsb</a:t>
            </a:r>
          </a:p>
          <a:p>
            <a:pPr lvl="1"/>
            <a:endParaRPr lang="id-ID" dirty="0" smtClean="0"/>
          </a:p>
          <a:p>
            <a:endParaRPr lang="en-US" dirty="0" smtClean="0"/>
          </a:p>
          <a:p>
            <a:endParaRPr lang="id-ID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26976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805" y="1529613"/>
            <a:ext cx="7886700" cy="4805290"/>
          </a:xfrm>
        </p:spPr>
        <p:txBody>
          <a:bodyPr>
            <a:normAutofit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Pasok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(SRPPT)</a:t>
            </a:r>
          </a:p>
          <a:p>
            <a:pPr lvl="1">
              <a:buFont typeface="Lucida Grande"/>
              <a:buChar char="-"/>
            </a:pPr>
            <a:r>
              <a:rPr lang="en-US" dirty="0" err="1"/>
              <a:t>Merealisasikan</a:t>
            </a:r>
            <a:r>
              <a:rPr lang="en-US" dirty="0"/>
              <a:t> </a:t>
            </a:r>
            <a:r>
              <a:rPr lang="en-US" i="1" dirty="0" smtClean="0"/>
              <a:t>multipliers</a:t>
            </a:r>
            <a:r>
              <a:rPr lang="en-US" dirty="0" smtClean="0"/>
              <a:t> </a:t>
            </a:r>
            <a:r>
              <a:rPr lang="en-US" dirty="0"/>
              <a:t>output, </a:t>
            </a:r>
            <a:r>
              <a:rPr lang="en-US" dirty="0" err="1"/>
              <a:t>pendapatan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tenagakerja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/>
              <a:t>SUPET </a:t>
            </a:r>
            <a:r>
              <a:rPr lang="en-US" dirty="0" err="1"/>
              <a:t>dan</a:t>
            </a:r>
            <a:r>
              <a:rPr lang="en-US" dirty="0"/>
              <a:t> SPBT</a:t>
            </a:r>
          </a:p>
          <a:p>
            <a:pPr lvl="1">
              <a:buFont typeface="Lucida Grande"/>
              <a:buChar char="-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pendukung</a:t>
            </a:r>
            <a:r>
              <a:rPr lang="en-US" dirty="0"/>
              <a:t> SUPET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SPBT,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/>
              <a:t>pembiayaan</a:t>
            </a:r>
            <a:r>
              <a:rPr lang="en-US" dirty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/>
              <a:t>konsultasi</a:t>
            </a:r>
            <a:r>
              <a:rPr lang="en-US" dirty="0"/>
              <a:t>, </a:t>
            </a:r>
            <a:r>
              <a:rPr lang="en-US" dirty="0" err="1" smtClean="0"/>
              <a:t>dll</a:t>
            </a:r>
            <a:endParaRPr lang="en-US" dirty="0"/>
          </a:p>
          <a:p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/>
              <a:t>hilir</a:t>
            </a:r>
            <a:r>
              <a:rPr lang="en-US" dirty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lvl="1">
              <a:buFont typeface="Lucida Grande"/>
              <a:buChar char="-"/>
            </a:pPr>
            <a:r>
              <a:rPr lang="en-US" dirty="0" err="1"/>
              <a:t>Penerapan</a:t>
            </a:r>
            <a:r>
              <a:rPr lang="en-US" dirty="0"/>
              <a:t> SUPET, SPBT, </a:t>
            </a:r>
            <a:r>
              <a:rPr lang="en-US" dirty="0" err="1"/>
              <a:t>dan</a:t>
            </a:r>
            <a:r>
              <a:rPr lang="en-US" dirty="0"/>
              <a:t> SRPPT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komoditas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well defined </a:t>
            </a:r>
            <a:r>
              <a:rPr lang="en-US" i="1" dirty="0" smtClean="0"/>
              <a:t>area</a:t>
            </a:r>
          </a:p>
          <a:p>
            <a:pPr lvl="1">
              <a:buFont typeface="Lucida Grande"/>
              <a:buChar char="-"/>
            </a:pPr>
            <a:r>
              <a:rPr lang="en-US" dirty="0" err="1" smtClean="0"/>
              <a:t>Optimasi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endParaRPr lang="en-US" dirty="0" smtClean="0"/>
          </a:p>
          <a:p>
            <a:pPr lvl="1">
              <a:buFont typeface="Lucida Grande"/>
              <a:buChar char="-"/>
            </a:pPr>
            <a:r>
              <a:rPr lang="en-US" dirty="0" err="1" smtClean="0"/>
              <a:t>Pendalaman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yang </a:t>
            </a:r>
            <a:r>
              <a:rPr lang="en-US" i="1" dirty="0" smtClean="0"/>
              <a:t>sustainable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6976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94" y="365127"/>
            <a:ext cx="7958623" cy="863100"/>
          </a:xfrm>
        </p:spPr>
        <p:txBody>
          <a:bodyPr>
            <a:noAutofit/>
          </a:bodyPr>
          <a:lstStyle/>
          <a:p>
            <a:pPr lvl="0"/>
            <a:r>
              <a:rPr lang="id-ID" sz="3000" dirty="0"/>
              <a:t>5. PENUTUP: </a:t>
            </a:r>
            <a:r>
              <a:rPr lang="id-ID" sz="3000" dirty="0" smtClean="0"/>
              <a:t>PERSIAPKAN SDM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38" y="1666896"/>
            <a:ext cx="8225811" cy="4581428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Perubahan</a:t>
            </a:r>
            <a:r>
              <a:rPr lang="en-US" sz="2500" dirty="0" smtClean="0"/>
              <a:t> </a:t>
            </a:r>
            <a:r>
              <a:rPr lang="en-US" sz="2500" dirty="0" err="1" smtClean="0"/>
              <a:t>struktural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dijalankan</a:t>
            </a:r>
            <a:r>
              <a:rPr lang="en-US" sz="2500" dirty="0" smtClean="0"/>
              <a:t> </a:t>
            </a:r>
            <a:r>
              <a:rPr lang="en-US" sz="2500" dirty="0" err="1" smtClean="0"/>
              <a:t>apabila</a:t>
            </a:r>
            <a:r>
              <a:rPr lang="en-US" sz="2500" dirty="0" smtClean="0"/>
              <a:t> SDM/</a:t>
            </a:r>
            <a:r>
              <a:rPr lang="en-US" sz="2500" dirty="0" err="1" smtClean="0"/>
              <a:t>petani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dipersiapkan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baik</a:t>
            </a:r>
            <a:endParaRPr lang="en-US" sz="2500" dirty="0" smtClean="0"/>
          </a:p>
          <a:p>
            <a:pPr lvl="1">
              <a:buFont typeface="Lucida Grande"/>
              <a:buChar char="-"/>
            </a:pPr>
            <a:r>
              <a:rPr lang="en-US" sz="2200" dirty="0" err="1" smtClean="0"/>
              <a:t>Anak-anak</a:t>
            </a:r>
            <a:r>
              <a:rPr lang="en-US" sz="2200" dirty="0" smtClean="0"/>
              <a:t> </a:t>
            </a:r>
            <a:r>
              <a:rPr lang="en-US" sz="2200" dirty="0" err="1" smtClean="0"/>
              <a:t>petani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dipersiapkan</a:t>
            </a:r>
            <a:r>
              <a:rPr lang="en-US" sz="2200" dirty="0" smtClean="0"/>
              <a:t> </a:t>
            </a:r>
            <a:r>
              <a:rPr lang="en-US" sz="2200" dirty="0" err="1" smtClean="0"/>
              <a:t>utk</a:t>
            </a:r>
            <a:r>
              <a:rPr lang="en-US" sz="2200" dirty="0" smtClean="0"/>
              <a:t>:</a:t>
            </a:r>
          </a:p>
          <a:p>
            <a:pPr lvl="2">
              <a:buFont typeface="Courier New"/>
              <a:buChar char="o"/>
            </a:pP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formal (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2">
              <a:buFont typeface="Courier New"/>
              <a:buChar char="o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entrepreneurs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UMKM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di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pedesaan</a:t>
            </a:r>
            <a:endParaRPr lang="en-US" dirty="0" smtClean="0"/>
          </a:p>
          <a:p>
            <a:pPr lvl="2">
              <a:buFont typeface="Courier New"/>
              <a:buChar char="o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terdidik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 lvl="1">
              <a:buFont typeface="Lucida Grande"/>
              <a:buChar char="-"/>
            </a:pP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, </a:t>
            </a:r>
            <a:r>
              <a:rPr lang="en-US" sz="2200" dirty="0" err="1" smtClean="0"/>
              <a:t>beasiswa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dirty="0" err="1" smtClean="0"/>
              <a:t>petani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/>
              <a:t> </a:t>
            </a:r>
            <a:r>
              <a:rPr lang="en-US" sz="2200" dirty="0" err="1" smtClean="0"/>
              <a:t>diprioritaskan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500" dirty="0" err="1" smtClean="0"/>
              <a:t>Perlu</a:t>
            </a:r>
            <a:r>
              <a:rPr lang="en-US" sz="2500" dirty="0" smtClean="0"/>
              <a:t> </a:t>
            </a:r>
            <a:r>
              <a:rPr lang="en-US" sz="2500" dirty="0" err="1" smtClean="0"/>
              <a:t>meninjau</a:t>
            </a:r>
            <a:r>
              <a:rPr lang="en-US" sz="2500" dirty="0" smtClean="0"/>
              <a:t> </a:t>
            </a:r>
            <a:r>
              <a:rPr lang="en-US" sz="2500" dirty="0" err="1" smtClean="0"/>
              <a:t>kembali</a:t>
            </a:r>
            <a:r>
              <a:rPr lang="en-US" sz="2500" dirty="0" smtClean="0"/>
              <a:t> </a:t>
            </a:r>
            <a:r>
              <a:rPr lang="en-US" sz="2500" dirty="0" err="1" smtClean="0"/>
              <a:t>kurikulum</a:t>
            </a:r>
            <a:r>
              <a:rPr lang="en-US" sz="2500" dirty="0" smtClean="0"/>
              <a:t> </a:t>
            </a:r>
            <a:r>
              <a:rPr lang="en-US" sz="2500" dirty="0" err="1" smtClean="0"/>
              <a:t>pendidikan</a:t>
            </a:r>
            <a:r>
              <a:rPr lang="en-US" sz="2500" dirty="0" smtClean="0"/>
              <a:t> </a:t>
            </a:r>
            <a:r>
              <a:rPr lang="en-US" sz="2500" dirty="0" err="1" smtClean="0"/>
              <a:t>pertanian</a:t>
            </a:r>
            <a:r>
              <a:rPr lang="en-US" sz="2500" dirty="0" smtClean="0"/>
              <a:t> agar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sejalan</a:t>
            </a:r>
            <a:r>
              <a:rPr lang="en-US" sz="2500" dirty="0" smtClean="0"/>
              <a:t> dg </a:t>
            </a:r>
            <a:r>
              <a:rPr lang="en-US" sz="2500" dirty="0" err="1" smtClean="0"/>
              <a:t>berbagai</a:t>
            </a:r>
            <a:r>
              <a:rPr lang="en-US" sz="2500" dirty="0" smtClean="0"/>
              <a:t> </a:t>
            </a:r>
            <a:r>
              <a:rPr lang="en-US" sz="2500" i="1" dirty="0" smtClean="0"/>
              <a:t>major forces</a:t>
            </a:r>
            <a:r>
              <a:rPr lang="en-US" sz="2500" dirty="0" smtClean="0"/>
              <a:t> </a:t>
            </a:r>
            <a:r>
              <a:rPr lang="en-US" sz="2500" dirty="0" err="1" smtClean="0"/>
              <a:t>perubahan</a:t>
            </a:r>
            <a:r>
              <a:rPr lang="en-US" sz="2500" dirty="0" smtClean="0"/>
              <a:t> </a:t>
            </a:r>
            <a:r>
              <a:rPr lang="en-US" sz="2500" dirty="0" err="1" smtClean="0"/>
              <a:t>ter-masuk</a:t>
            </a:r>
            <a:r>
              <a:rPr lang="en-US" sz="2500" dirty="0" smtClean="0"/>
              <a:t> </a:t>
            </a:r>
            <a:r>
              <a:rPr lang="en-US" sz="2500" dirty="0" err="1" smtClean="0"/>
              <a:t>mempertimbangkan</a:t>
            </a:r>
            <a:r>
              <a:rPr lang="en-US" sz="2500" dirty="0" smtClean="0"/>
              <a:t> </a:t>
            </a:r>
            <a:r>
              <a:rPr lang="en-US" sz="2500" dirty="0" err="1" smtClean="0"/>
              <a:t>karakter</a:t>
            </a:r>
            <a:r>
              <a:rPr lang="en-US" sz="2500" dirty="0" smtClean="0"/>
              <a:t> </a:t>
            </a:r>
            <a:r>
              <a:rPr lang="en-US" sz="2500" dirty="0" err="1" smtClean="0"/>
              <a:t>generasi</a:t>
            </a:r>
            <a:r>
              <a:rPr lang="en-US" sz="2500" dirty="0" smtClean="0"/>
              <a:t> </a:t>
            </a:r>
            <a:r>
              <a:rPr lang="en-US" sz="2500" dirty="0" err="1" smtClean="0"/>
              <a:t>milenial</a:t>
            </a:r>
            <a:r>
              <a:rPr lang="en-US" sz="2500" dirty="0" smtClean="0"/>
              <a:t> (gen-Z) agar </a:t>
            </a:r>
            <a:r>
              <a:rPr lang="en-US" sz="2500" dirty="0" err="1" smtClean="0"/>
              <a:t>tetap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</a:t>
            </a:r>
            <a:r>
              <a:rPr lang="en-US" sz="2500" dirty="0" err="1" smtClean="0"/>
              <a:t>ketertarikan</a:t>
            </a:r>
            <a:r>
              <a:rPr lang="en-US" sz="2500" dirty="0" smtClean="0"/>
              <a:t> </a:t>
            </a:r>
            <a:r>
              <a:rPr lang="en-US" sz="2500" dirty="0" err="1" smtClean="0"/>
              <a:t>thdp</a:t>
            </a:r>
            <a:r>
              <a:rPr lang="en-US" sz="2500" dirty="0" smtClean="0"/>
              <a:t> </a:t>
            </a:r>
            <a:r>
              <a:rPr lang="en-US" sz="2500" dirty="0" err="1" smtClean="0"/>
              <a:t>pertanian</a:t>
            </a:r>
            <a:r>
              <a:rPr lang="en-US" sz="2500" dirty="0" smtClean="0"/>
              <a:t> &amp; </a:t>
            </a:r>
            <a:r>
              <a:rPr lang="en-US" sz="2500" dirty="0" err="1" smtClean="0"/>
              <a:t>agribisnis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6976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1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2416528" y="4908282"/>
            <a:ext cx="63992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Terima kasih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234190" y="5508778"/>
            <a:ext cx="2669498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3200" b="1" dirty="0" smtClean="0">
                <a:solidFill>
                  <a:schemeClr val="bg1"/>
                </a:solidFill>
                <a:latin typeface="Monotype Corsiva" pitchFamily="66" charset="0"/>
              </a:rPr>
              <a:t>@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hermantoregar</a:t>
            </a:r>
            <a:r>
              <a:rPr lang="en-US" altLang="ja-JP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r"/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wrsp@ipb.ac.id</a:t>
            </a:r>
            <a:endParaRPr lang="en-US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20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9168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24090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d-ID" sz="3200" i="1" dirty="0"/>
              <a:t>1. SUSTAINABLE DEVELOPMENT </a:t>
            </a:r>
            <a:r>
              <a:rPr lang="id-ID" sz="3200" i="1" dirty="0" smtClean="0"/>
              <a:t>GOALS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36566" y="1409070"/>
            <a:ext cx="12852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PH" sz="3200" dirty="0">
                <a:solidFill>
                  <a:schemeClr val="tx2"/>
                </a:solidFill>
                <a:latin typeface="Impact" charset="0"/>
              </a:rPr>
              <a:t>17 </a:t>
            </a:r>
            <a:r>
              <a:rPr lang="en-PH" sz="2400" dirty="0">
                <a:latin typeface="Impact" charset="0"/>
              </a:rPr>
              <a:t>Goals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062208" y="1409070"/>
            <a:ext cx="133276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PH" sz="3200" dirty="0">
                <a:solidFill>
                  <a:schemeClr val="tx2"/>
                </a:solidFill>
                <a:latin typeface="Impact" charset="0"/>
              </a:rPr>
              <a:t>15 </a:t>
            </a:r>
            <a:r>
              <a:rPr lang="en-PH" sz="2400" dirty="0">
                <a:latin typeface="Impact" charset="0"/>
              </a:rPr>
              <a:t>Years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679034" y="1267050"/>
            <a:ext cx="18346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PH" sz="3200" dirty="0">
                <a:solidFill>
                  <a:schemeClr val="tx2"/>
                </a:solidFill>
                <a:latin typeface="Impact" charset="0"/>
              </a:rPr>
              <a:t>169</a:t>
            </a:r>
            <a:r>
              <a:rPr lang="en-PH" sz="4400" dirty="0">
                <a:solidFill>
                  <a:schemeClr val="tx2"/>
                </a:solidFill>
                <a:latin typeface="Impact" charset="0"/>
              </a:rPr>
              <a:t> </a:t>
            </a:r>
            <a:r>
              <a:rPr lang="en-PH" sz="2400" dirty="0">
                <a:latin typeface="Impact" charset="0"/>
              </a:rPr>
              <a:t>Targets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" y="1867960"/>
            <a:ext cx="9093200" cy="46101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269770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2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0" dirty="0" smtClean="0">
                <a:solidFill>
                  <a:schemeClr val="tx1"/>
                </a:solidFill>
              </a:rPr>
              <a:t>SDGs </a:t>
            </a:r>
            <a:r>
              <a:rPr lang="en-US" sz="3000" b="0" dirty="0" err="1" smtClean="0">
                <a:solidFill>
                  <a:schemeClr val="tx1"/>
                </a:solidFill>
              </a:rPr>
              <a:t>sangat</a:t>
            </a:r>
            <a:r>
              <a:rPr lang="en-US" sz="3000" b="0" dirty="0" smtClean="0">
                <a:solidFill>
                  <a:schemeClr val="tx1"/>
                </a:solidFill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</a:rPr>
              <a:t>relevan</a:t>
            </a:r>
            <a:r>
              <a:rPr lang="en-US" sz="3000" b="0" dirty="0" smtClean="0">
                <a:solidFill>
                  <a:schemeClr val="tx1"/>
                </a:solidFill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</a:rPr>
              <a:t>dengan</a:t>
            </a:r>
            <a:r>
              <a:rPr lang="en-US" sz="3000" b="0" dirty="0" smtClean="0">
                <a:solidFill>
                  <a:schemeClr val="tx1"/>
                </a:solidFill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</a:rPr>
              <a:t>pertanian</a:t>
            </a:r>
            <a:r>
              <a:rPr lang="en-US" sz="3000" b="0" dirty="0" smtClean="0">
                <a:solidFill>
                  <a:schemeClr val="tx1"/>
                </a:solidFill>
              </a:rPr>
              <a:t>…</a:t>
            </a:r>
            <a:endParaRPr lang="en-US" sz="30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sz="2400" dirty="0" smtClean="0"/>
              <a:t>SDGs telah disepakati sejak tahun 2015 oleh 193 negara-negara anggota PBB termasuk Indonesia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menjadi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pertim-bangan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penting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dalam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penentuan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="1" dirty="0" err="1" smtClean="0">
                <a:sym typeface="Wingdings"/>
              </a:rPr>
              <a:t>arah</a:t>
            </a:r>
            <a:r>
              <a:rPr lang="en-US" sz="2400" b="1" dirty="0" smtClean="0">
                <a:sym typeface="Wingdings"/>
              </a:rPr>
              <a:t> </a:t>
            </a:r>
            <a:r>
              <a:rPr lang="en-US" sz="2400" b="1" dirty="0" err="1" smtClean="0">
                <a:sym typeface="Wingdings"/>
              </a:rPr>
              <a:t>pembangunan</a:t>
            </a:r>
            <a:endParaRPr lang="id-ID" sz="2400" b="1" dirty="0" smtClean="0"/>
          </a:p>
          <a:p>
            <a:pPr lvl="0"/>
            <a:r>
              <a:rPr lang="id-ID" sz="2400" dirty="0" smtClean="0"/>
              <a:t>Sebagian </a:t>
            </a:r>
            <a:r>
              <a:rPr lang="id-ID" sz="2400" dirty="0"/>
              <a:t>besar </a:t>
            </a:r>
            <a:r>
              <a:rPr lang="id-ID" sz="2400" b="1" dirty="0"/>
              <a:t>sasaran SDGs</a:t>
            </a:r>
            <a:r>
              <a:rPr lang="id-ID" sz="2400" dirty="0"/>
              <a:t>, </a:t>
            </a:r>
            <a:r>
              <a:rPr lang="id-ID" sz="2400" dirty="0" smtClean="0"/>
              <a:t>misalnya: </a:t>
            </a:r>
            <a:r>
              <a:rPr lang="id-ID" sz="2400" i="1" dirty="0" smtClean="0"/>
              <a:t>no poverty,</a:t>
            </a:r>
            <a:r>
              <a:rPr lang="id-ID" sz="2400" dirty="0" smtClean="0"/>
              <a:t> </a:t>
            </a:r>
            <a:r>
              <a:rPr lang="id-ID" sz="2400" i="1" dirty="0"/>
              <a:t>zero hunger, affordable </a:t>
            </a:r>
            <a:r>
              <a:rPr lang="id-ID" sz="2400" i="1" dirty="0" smtClean="0"/>
              <a:t>&amp; clean </a:t>
            </a:r>
            <a:r>
              <a:rPr lang="id-ID" sz="2400" i="1" dirty="0"/>
              <a:t>energy, </a:t>
            </a:r>
            <a:r>
              <a:rPr lang="id-ID" sz="2400" i="1" dirty="0" smtClean="0"/>
              <a:t>decent work &amp; economic growth, </a:t>
            </a:r>
            <a:r>
              <a:rPr lang="id-ID" sz="2400" dirty="0" smtClean="0"/>
              <a:t>dan </a:t>
            </a:r>
            <a:r>
              <a:rPr lang="id-ID" sz="2400" i="1" dirty="0" smtClean="0"/>
              <a:t>climate action</a:t>
            </a:r>
            <a:r>
              <a:rPr lang="id-ID" sz="2400" dirty="0" smtClean="0"/>
              <a:t> </a:t>
            </a:r>
            <a:r>
              <a:rPr lang="id-ID" sz="2400" dirty="0"/>
              <a:t>sangat </a:t>
            </a:r>
            <a:r>
              <a:rPr lang="id-ID" sz="2400" b="1" dirty="0"/>
              <a:t>erat</a:t>
            </a:r>
            <a:r>
              <a:rPr lang="id-ID" sz="2400" dirty="0"/>
              <a:t> </a:t>
            </a:r>
            <a:r>
              <a:rPr lang="en-US" sz="2400" b="1" dirty="0" err="1"/>
              <a:t>terkait</a:t>
            </a:r>
            <a:r>
              <a:rPr lang="en-US" sz="2400" dirty="0"/>
              <a:t> </a:t>
            </a:r>
            <a:r>
              <a:rPr lang="id-ID" sz="2400" dirty="0"/>
              <a:t>dengan </a:t>
            </a:r>
            <a:r>
              <a:rPr lang="id-ID" sz="2400" dirty="0" smtClean="0"/>
              <a:t>sektor pertanian </a:t>
            </a:r>
            <a:r>
              <a:rPr lang="id-ID" sz="2400" dirty="0">
                <a:sym typeface="Wingdings" pitchFamily="2" charset="2"/>
              </a:rPr>
              <a:t> </a:t>
            </a:r>
            <a:r>
              <a:rPr lang="id-ID" sz="2400" dirty="0" smtClean="0">
                <a:sym typeface="Wingdings" pitchFamily="2" charset="2"/>
              </a:rPr>
              <a:t>pembangunan pertanian harus sekali-gus mampu mewujudkan sasaran2 tsb per tahun 2030</a:t>
            </a:r>
          </a:p>
          <a:p>
            <a:pPr lvl="0"/>
            <a:r>
              <a:rPr lang="en-US" sz="2400" dirty="0" err="1" smtClean="0"/>
              <a:t>Tantangan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b="1" i="1" dirty="0" smtClean="0"/>
              <a:t>cascading</a:t>
            </a:r>
            <a:r>
              <a:rPr lang="en-US" sz="2400" dirty="0" smtClean="0"/>
              <a:t> ke-17 SDGs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level </a:t>
            </a:r>
            <a:r>
              <a:rPr lang="en-US" sz="2400" dirty="0" err="1" smtClean="0"/>
              <a:t>daerah-daerah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penguatan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kelemba-gaan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tingkat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nasional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hingga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daerah</a:t>
            </a:r>
            <a:r>
              <a:rPr lang="en-US" sz="2400" dirty="0" smtClean="0">
                <a:sym typeface="Wingdings" pitchFamily="2" charset="2"/>
              </a:rPr>
              <a:t>) </a:t>
            </a:r>
            <a:r>
              <a:rPr lang="en-US" sz="2400" dirty="0" err="1" smtClean="0">
                <a:sym typeface="Wingdings" pitchFamily="2" charset="2"/>
              </a:rPr>
              <a:t>mutlak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utk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dilakukan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dengan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menggunakan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pendekatan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i="1" dirty="0">
                <a:sym typeface="Wingdings" pitchFamily="2" charset="2"/>
              </a:rPr>
              <a:t>partnership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090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3081" y="1840054"/>
            <a:ext cx="8203274" cy="4509277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Pertumbuhan penduduk &amp; peningkatan kesejahteraan masyarakat</a:t>
            </a:r>
            <a:endParaRPr lang="id-ID" dirty="0" smtClean="0"/>
          </a:p>
          <a:p>
            <a:pPr lvl="1">
              <a:buFont typeface="Lucida Grande"/>
              <a:buChar char="-"/>
            </a:pPr>
            <a:r>
              <a:rPr lang="id-ID" sz="2300" dirty="0" smtClean="0"/>
              <a:t>Meningkatkan kebutuhan </a:t>
            </a:r>
            <a:r>
              <a:rPr lang="id-ID" sz="2300" dirty="0" smtClean="0"/>
              <a:t>komoditas </a:t>
            </a:r>
            <a:r>
              <a:rPr lang="id-ID" sz="2300" dirty="0" smtClean="0"/>
              <a:t>dan produk </a:t>
            </a:r>
            <a:r>
              <a:rPr lang="id-ID" sz="2300" dirty="0" smtClean="0"/>
              <a:t>pangan (</a:t>
            </a:r>
            <a:r>
              <a:rPr lang="id-ID" sz="2300" dirty="0"/>
              <a:t>kuantitas dan kualitas)</a:t>
            </a:r>
            <a:endParaRPr lang="id-ID" sz="2300" dirty="0" smtClean="0"/>
          </a:p>
          <a:p>
            <a:pPr lvl="1">
              <a:buFont typeface="Lucida Grande"/>
              <a:buChar char="-"/>
            </a:pPr>
            <a:r>
              <a:rPr lang="id-ID" sz="2300" dirty="0" smtClean="0"/>
              <a:t>Perubahan </a:t>
            </a:r>
            <a:r>
              <a:rPr lang="id-ID" sz="2300" i="1" dirty="0" smtClean="0"/>
              <a:t>life style</a:t>
            </a:r>
            <a:r>
              <a:rPr lang="id-ID" sz="2300" dirty="0" smtClean="0"/>
              <a:t> </a:t>
            </a:r>
            <a:r>
              <a:rPr lang="en-US" sz="2300" dirty="0" smtClean="0">
                <a:sym typeface="Wingdings"/>
              </a:rPr>
              <a:t> </a:t>
            </a:r>
            <a:r>
              <a:rPr lang="en-US" sz="2300" dirty="0" err="1" smtClean="0">
                <a:sym typeface="Wingdings"/>
              </a:rPr>
              <a:t>semakin</a:t>
            </a:r>
            <a:r>
              <a:rPr lang="en-US" sz="2300" dirty="0" smtClean="0">
                <a:sym typeface="Wingdings"/>
              </a:rPr>
              <a:t> </a:t>
            </a:r>
            <a:r>
              <a:rPr lang="en-US" sz="2300" dirty="0" err="1" smtClean="0">
                <a:sym typeface="Wingdings"/>
              </a:rPr>
              <a:t>mempertimbangkan</a:t>
            </a:r>
            <a:r>
              <a:rPr lang="en-US" sz="2300" dirty="0" smtClean="0">
                <a:sym typeface="Wingdings"/>
              </a:rPr>
              <a:t> </a:t>
            </a:r>
            <a:r>
              <a:rPr lang="en-US" sz="2300" dirty="0" err="1" smtClean="0">
                <a:sym typeface="Wingdings"/>
              </a:rPr>
              <a:t>aspek</a:t>
            </a:r>
            <a:r>
              <a:rPr lang="en-US" sz="2300" dirty="0" smtClean="0">
                <a:sym typeface="Wingdings"/>
              </a:rPr>
              <a:t> </a:t>
            </a:r>
            <a:r>
              <a:rPr lang="en-US" sz="2300" dirty="0" err="1" smtClean="0">
                <a:sym typeface="Wingdings"/>
              </a:rPr>
              <a:t>kesehatan</a:t>
            </a:r>
            <a:r>
              <a:rPr lang="en-US" sz="2300" dirty="0" smtClean="0">
                <a:sym typeface="Wingdings"/>
              </a:rPr>
              <a:t> </a:t>
            </a:r>
            <a:r>
              <a:rPr lang="en-US" sz="2300" dirty="0" err="1" smtClean="0">
                <a:sym typeface="Wingdings"/>
              </a:rPr>
              <a:t>dan</a:t>
            </a:r>
            <a:r>
              <a:rPr lang="en-US" sz="2300" dirty="0" smtClean="0">
                <a:sym typeface="Wingdings"/>
              </a:rPr>
              <a:t> </a:t>
            </a:r>
            <a:r>
              <a:rPr lang="en-US" sz="2300" dirty="0" err="1" smtClean="0">
                <a:sym typeface="Wingdings"/>
              </a:rPr>
              <a:t>estetika</a:t>
            </a:r>
            <a:r>
              <a:rPr lang="en-US" sz="2300" dirty="0" smtClean="0">
                <a:sym typeface="Wingdings"/>
              </a:rPr>
              <a:t> (</a:t>
            </a:r>
            <a:r>
              <a:rPr lang="en-US" sz="2300" dirty="0" err="1" smtClean="0">
                <a:sym typeface="Wingdings"/>
              </a:rPr>
              <a:t>organik</a:t>
            </a:r>
            <a:r>
              <a:rPr lang="en-US" sz="2300" dirty="0" smtClean="0">
                <a:sym typeface="Wingdings"/>
              </a:rPr>
              <a:t>, </a:t>
            </a:r>
            <a:r>
              <a:rPr lang="en-US" sz="2300" dirty="0" err="1" smtClean="0">
                <a:sym typeface="Wingdings"/>
              </a:rPr>
              <a:t>biofarmaka</a:t>
            </a:r>
            <a:r>
              <a:rPr lang="en-US" sz="2300" dirty="0" smtClean="0">
                <a:sym typeface="Wingdings"/>
              </a:rPr>
              <a:t>, </a:t>
            </a:r>
            <a:r>
              <a:rPr lang="en-US" sz="2300" dirty="0" err="1" smtClean="0">
                <a:sym typeface="Wingdings"/>
              </a:rPr>
              <a:t>dll</a:t>
            </a:r>
            <a:r>
              <a:rPr lang="en-US" sz="2300" dirty="0" smtClean="0">
                <a:sym typeface="Wingdings"/>
              </a:rPr>
              <a:t>)</a:t>
            </a:r>
            <a:endParaRPr lang="id-ID" sz="2300" dirty="0" smtClean="0"/>
          </a:p>
          <a:p>
            <a:r>
              <a:rPr lang="id-ID" dirty="0" smtClean="0"/>
              <a:t>Kelangkaan energi asal fosil</a:t>
            </a:r>
          </a:p>
          <a:p>
            <a:pPr lvl="1">
              <a:buFont typeface="Lucida Grande"/>
              <a:buChar char="-"/>
            </a:pPr>
            <a:r>
              <a:rPr lang="id-ID" sz="2300" dirty="0" smtClean="0">
                <a:sym typeface="Wingdings" pitchFamily="2" charset="2"/>
              </a:rPr>
              <a:t>Meningkatkan harga energi asal fosil dan meningkatkan permintaan </a:t>
            </a:r>
            <a:r>
              <a:rPr lang="id-ID" sz="2300" dirty="0" smtClean="0">
                <a:sym typeface="Wingdings" pitchFamily="2" charset="2"/>
              </a:rPr>
              <a:t>bioenergi</a:t>
            </a:r>
          </a:p>
          <a:p>
            <a:pPr lvl="1">
              <a:buFont typeface="Lucida Grande"/>
              <a:buChar char="-"/>
            </a:pPr>
            <a:r>
              <a:rPr lang="id-ID" sz="2300" dirty="0" smtClean="0">
                <a:sym typeface="Wingdings" pitchFamily="2" charset="2"/>
              </a:rPr>
              <a:t>Tuntutan penurunan polusi (</a:t>
            </a:r>
            <a:r>
              <a:rPr lang="id-ID" sz="2300" i="1" dirty="0" smtClean="0">
                <a:sym typeface="Wingdings" pitchFamily="2" charset="2"/>
              </a:rPr>
              <a:t>sustainability</a:t>
            </a:r>
            <a:r>
              <a:rPr lang="id-ID" sz="2300" dirty="0" smtClean="0">
                <a:sym typeface="Wingdings" pitchFamily="2" charset="2"/>
              </a:rPr>
              <a:t>)</a:t>
            </a:r>
            <a:endParaRPr lang="id-ID" sz="2300" dirty="0" smtClean="0">
              <a:sym typeface="Wingdings" pitchFamily="2" charset="2"/>
            </a:endParaRPr>
          </a:p>
          <a:p>
            <a:r>
              <a:rPr lang="id-ID" dirty="0"/>
              <a:t>Perubahan iklim global</a:t>
            </a:r>
          </a:p>
          <a:p>
            <a:pPr lvl="1">
              <a:buFont typeface="Lucida Grande"/>
              <a:buChar char="-"/>
            </a:pPr>
            <a:r>
              <a:rPr lang="id-ID" sz="2300" dirty="0"/>
              <a:t>Meningkatkan risiko cuaca ekstrim &amp; kelangkaan sumberdaya air</a:t>
            </a:r>
          </a:p>
          <a:p>
            <a:pPr lvl="1">
              <a:buFont typeface="Lucida Grande"/>
              <a:buChar char="-"/>
            </a:pPr>
            <a:r>
              <a:rPr lang="id-ID" sz="2300" dirty="0"/>
              <a:t>Meningkatkan ketidakpastian produksi pertanian</a:t>
            </a:r>
          </a:p>
          <a:p>
            <a:pPr lvl="1">
              <a:buFont typeface="Lucida Grande"/>
              <a:buChar char="-"/>
            </a:pPr>
            <a:r>
              <a:rPr lang="id-ID" sz="2300" dirty="0"/>
              <a:t>Meningkatnya permintaan thdp jasa lingkungan</a:t>
            </a:r>
          </a:p>
          <a:p>
            <a:r>
              <a:rPr lang="id-ID" dirty="0" smtClean="0"/>
              <a:t>Perkembangan ICT yang sangat pesat</a:t>
            </a:r>
            <a:endParaRPr lang="id-ID" dirty="0" smtClean="0"/>
          </a:p>
          <a:p>
            <a:pPr lvl="1">
              <a:buFont typeface="Lucida Grande"/>
              <a:buChar char="-"/>
            </a:pPr>
            <a:r>
              <a:rPr lang="id-ID" sz="2300" dirty="0" smtClean="0"/>
              <a:t>Merobah cara-cara menjalankan bisnis</a:t>
            </a:r>
            <a:endParaRPr lang="id-ID" sz="2300" dirty="0"/>
          </a:p>
          <a:p>
            <a:pPr lvl="1">
              <a:buFont typeface="Lucida Grande"/>
              <a:buChar char="-"/>
            </a:pPr>
            <a:r>
              <a:rPr lang="id-ID" sz="2300" dirty="0" smtClean="0"/>
              <a:t>Meningkatkan persaingan serta menuntut efisiensi dan kecepatan</a:t>
            </a:r>
            <a:endParaRPr lang="id-ID" dirty="0" smtClean="0"/>
          </a:p>
          <a:p>
            <a:pPr marL="742950" lvl="2" indent="-342900"/>
            <a:endParaRPr lang="id-ID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</a:t>
            </a:r>
            <a:r>
              <a:rPr lang="en-US" sz="3200" i="1" dirty="0" smtClean="0"/>
              <a:t>MAJOR FORCES</a:t>
            </a:r>
            <a:r>
              <a:rPr lang="en-US" sz="3200" dirty="0" smtClean="0"/>
              <a:t> LAINNYA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976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1241202" y="1796895"/>
            <a:ext cx="6612678" cy="4290994"/>
            <a:chOff x="878" y="935"/>
            <a:chExt cx="3802" cy="2502"/>
          </a:xfrm>
        </p:grpSpPr>
        <p:sp>
          <p:nvSpPr>
            <p:cNvPr id="57347" name="Oval 3"/>
            <p:cNvSpPr>
              <a:spLocks noChangeArrowheads="1"/>
            </p:cNvSpPr>
            <p:nvPr/>
          </p:nvSpPr>
          <p:spPr bwMode="auto">
            <a:xfrm>
              <a:off x="2269" y="935"/>
              <a:ext cx="1229" cy="108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2290" y="1207"/>
              <a:ext cx="1241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TW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Human &amp; </a:t>
              </a:r>
            </a:p>
            <a:p>
              <a:pPr algn="ctr" eaLnBrk="0" hangingPunct="0"/>
              <a:r>
                <a:rPr lang="en-US" altLang="zh-TW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Social Capital</a:t>
              </a:r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auto">
            <a:xfrm>
              <a:off x="878" y="2448"/>
              <a:ext cx="1000" cy="98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925" y="2586"/>
              <a:ext cx="94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TW" sz="2000" b="1">
                  <a:solidFill>
                    <a:srgbClr val="008000"/>
                  </a:solidFill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Environ-mental</a:t>
              </a:r>
            </a:p>
            <a:p>
              <a:pPr algn="ctr" eaLnBrk="0" hangingPunct="0"/>
              <a:r>
                <a:rPr lang="en-US" altLang="zh-TW" sz="2000" b="1">
                  <a:solidFill>
                    <a:srgbClr val="008000"/>
                  </a:solidFill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Capital</a:t>
              </a:r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3701" y="2508"/>
              <a:ext cx="942" cy="85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3696" y="2706"/>
              <a:ext cx="94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TW" sz="2000" b="1" dirty="0">
                  <a:solidFill>
                    <a:srgbClr val="FF0000"/>
                  </a:solidFill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Economic Capital</a:t>
              </a:r>
              <a:endPara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'??"/>
                <a:cs typeface="Arial" panose="020B0604020202020204" pitchFamily="34" charset="0"/>
              </a:endParaRPr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V="1">
              <a:off x="1583" y="1817"/>
              <a:ext cx="865" cy="674"/>
            </a:xfrm>
            <a:prstGeom prst="line">
              <a:avLst/>
            </a:prstGeom>
            <a:ln w="66675"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>
              <a:off x="3390" y="1773"/>
              <a:ext cx="749" cy="746"/>
            </a:xfrm>
            <a:prstGeom prst="line">
              <a:avLst/>
            </a:prstGeom>
            <a:ln w="66675"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V="1">
              <a:off x="1885" y="2962"/>
              <a:ext cx="1822" cy="0"/>
            </a:xfrm>
            <a:prstGeom prst="line">
              <a:avLst/>
            </a:prstGeom>
            <a:ln w="66675"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1248" y="1940"/>
              <a:ext cx="1114" cy="3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altLang="zh-TW" sz="1400" b="1" dirty="0"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Health impacts vs. Human impacts</a:t>
              </a:r>
            </a:p>
          </p:txBody>
        </p: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3158" y="2022"/>
              <a:ext cx="1522" cy="36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altLang="zh-TW" sz="1400" b="1" dirty="0"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Income &amp; employment vs. </a:t>
              </a:r>
              <a:r>
                <a:rPr lang="en-US" altLang="zh-TW" sz="1400" b="1" dirty="0" err="1"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Labour</a:t>
              </a:r>
              <a:r>
                <a:rPr lang="en-US" altLang="zh-TW" sz="1400" b="1" dirty="0"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 &amp; consumption</a:t>
              </a:r>
              <a:endParaRPr lang="en-US" altLang="zh-TW" sz="900" b="1" dirty="0">
                <a:latin typeface="Arial" panose="020B0604020202020204" pitchFamily="34" charset="0"/>
                <a:ea typeface="'??"/>
                <a:cs typeface="Arial" panose="020B0604020202020204" pitchFamily="34" charset="0"/>
              </a:endParaRP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2118" y="2604"/>
              <a:ext cx="1356" cy="6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altLang="zh-TW" sz="1400" b="1" dirty="0">
                  <a:latin typeface="Arial" panose="020B0604020202020204" pitchFamily="34" charset="0"/>
                  <a:ea typeface="'??"/>
                  <a:cs typeface="Arial" panose="020B0604020202020204" pitchFamily="34" charset="0"/>
                </a:rPr>
                <a:t>Resources &amp; assimilation of pollution vs. Pollution &amp; its abatement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03" y="394325"/>
            <a:ext cx="7772265" cy="863100"/>
          </a:xfrm>
        </p:spPr>
        <p:txBody>
          <a:bodyPr>
            <a:noAutofit/>
          </a:bodyPr>
          <a:lstStyle/>
          <a:p>
            <a:r>
              <a:rPr lang="en-US" altLang="zh-TW" sz="2600" dirty="0" err="1" smtClean="0">
                <a:solidFill>
                  <a:srgbClr val="000000"/>
                </a:solidFill>
              </a:rPr>
              <a:t>Tantangan</a:t>
            </a:r>
            <a:r>
              <a:rPr lang="en-US" altLang="zh-TW" sz="2600" dirty="0" smtClean="0">
                <a:solidFill>
                  <a:srgbClr val="000000"/>
                </a:solidFill>
              </a:rPr>
              <a:t> </a:t>
            </a:r>
            <a:r>
              <a:rPr lang="en-US" altLang="zh-TW" sz="2600" dirty="0" err="1" smtClean="0">
                <a:solidFill>
                  <a:srgbClr val="000000"/>
                </a:solidFill>
              </a:rPr>
              <a:t>terbesar</a:t>
            </a:r>
            <a:r>
              <a:rPr lang="en-US" altLang="zh-TW" sz="2600" dirty="0" smtClean="0">
                <a:solidFill>
                  <a:srgbClr val="000000"/>
                </a:solidFill>
              </a:rPr>
              <a:t>: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membuat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pembangunan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perta-nian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sbg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alat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mewujudkan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dirty="0" err="1" smtClean="0">
                <a:solidFill>
                  <a:srgbClr val="000000"/>
                </a:solidFill>
              </a:rPr>
              <a:t>keseimbangan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antara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manusia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,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ekonomi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,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dan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 </a:t>
            </a:r>
            <a:r>
              <a:rPr lang="en-US" altLang="zh-TW" sz="2600" b="0" dirty="0" err="1" smtClean="0">
                <a:solidFill>
                  <a:srgbClr val="000000"/>
                </a:solidFill>
              </a:rPr>
              <a:t>lingkungan</a:t>
            </a:r>
            <a:r>
              <a:rPr lang="en-US" altLang="zh-TW" sz="2600" b="0" dirty="0" smtClean="0">
                <a:solidFill>
                  <a:srgbClr val="000000"/>
                </a:solidFill>
              </a:rPr>
              <a:t>…</a:t>
            </a:r>
            <a:endParaRPr lang="en-US" sz="2600" b="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25533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66" y="365127"/>
            <a:ext cx="7830186" cy="863100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3. </a:t>
            </a:r>
            <a:r>
              <a:rPr lang="en-US" sz="3200" dirty="0" smtClean="0"/>
              <a:t>PEREKONOMIAN </a:t>
            </a:r>
            <a:r>
              <a:rPr lang="en-US" sz="3200" dirty="0"/>
              <a:t>DAN PERTANIAN </a:t>
            </a:r>
            <a:r>
              <a:rPr lang="en-US" sz="3200" dirty="0" smtClean="0"/>
              <a:t>INDO-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NESIA 2030</a:t>
            </a:r>
            <a:endParaRPr lang="en-US" sz="3200" dirty="0"/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6" y="1457462"/>
            <a:ext cx="8226206" cy="49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74706" y="2972642"/>
            <a:ext cx="79371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2431" y="3030365"/>
            <a:ext cx="738664" cy="20058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29%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yg</a:t>
            </a:r>
            <a:r>
              <a:rPr lang="en-US" dirty="0" smtClean="0">
                <a:solidFill>
                  <a:srgbClr val="FF0000"/>
                </a:solidFill>
              </a:rPr>
              <a:t> ting-gal di </a:t>
            </a:r>
            <a:r>
              <a:rPr lang="en-US" dirty="0" err="1" smtClean="0">
                <a:solidFill>
                  <a:srgbClr val="FF0000"/>
                </a:solidFill>
              </a:rPr>
              <a:t>pedesaan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25533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08493" y="4213648"/>
            <a:ext cx="1385400" cy="187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err="1" smtClean="0">
                <a:solidFill>
                  <a:schemeClr val="tx1"/>
                </a:solidFill>
              </a:rPr>
              <a:t>Populasi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penduduk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pedesaan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yg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menurun</a:t>
            </a:r>
            <a:r>
              <a:rPr lang="en-US" sz="2400" b="0" dirty="0" smtClean="0">
                <a:solidFill>
                  <a:schemeClr val="tx1"/>
                </a:solidFill>
              </a:rPr>
              <a:t> dg </a:t>
            </a:r>
            <a:r>
              <a:rPr lang="en-US" sz="2400" b="0" dirty="0" err="1" smtClean="0">
                <a:solidFill>
                  <a:schemeClr val="tx1"/>
                </a:solidFill>
              </a:rPr>
              <a:t>cepat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(&gt;1%pt p.a.) </a:t>
            </a:r>
            <a:r>
              <a:rPr lang="en-US" sz="2400" b="0" dirty="0" err="1" smtClean="0">
                <a:solidFill>
                  <a:schemeClr val="tx1"/>
                </a:solidFill>
              </a:rPr>
              <a:t>harus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diikuti</a:t>
            </a:r>
            <a:r>
              <a:rPr lang="en-US" sz="2400" b="0" dirty="0" smtClean="0">
                <a:solidFill>
                  <a:schemeClr val="tx1"/>
                </a:solidFill>
              </a:rPr>
              <a:t> dg </a:t>
            </a:r>
            <a:r>
              <a:rPr lang="en-US" sz="2400" b="0" dirty="0" err="1" smtClean="0">
                <a:solidFill>
                  <a:schemeClr val="tx1"/>
                </a:solidFill>
              </a:rPr>
              <a:t>inovasi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tiada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henti</a:t>
            </a:r>
            <a:r>
              <a:rPr lang="en-US" sz="2400" b="0" dirty="0" smtClean="0">
                <a:solidFill>
                  <a:schemeClr val="tx1"/>
                </a:solidFill>
              </a:rPr>
              <a:t> agar per-</a:t>
            </a:r>
            <a:r>
              <a:rPr lang="en-US" sz="2400" b="0" dirty="0" err="1" smtClean="0">
                <a:solidFill>
                  <a:schemeClr val="tx1"/>
                </a:solidFill>
              </a:rPr>
              <a:t>tanian</a:t>
            </a:r>
            <a:r>
              <a:rPr lang="en-US" sz="2400" b="0" dirty="0" smtClean="0">
                <a:solidFill>
                  <a:schemeClr val="tx1"/>
                </a:solidFill>
              </a:rPr>
              <a:t> Indonesia </a:t>
            </a:r>
            <a:r>
              <a:rPr lang="en-US" sz="2400" b="0" dirty="0" err="1" smtClean="0">
                <a:solidFill>
                  <a:schemeClr val="tx1"/>
                </a:solidFill>
              </a:rPr>
              <a:t>tetap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eksis</a:t>
            </a:r>
            <a:r>
              <a:rPr lang="en-US" sz="2400" b="0" dirty="0" smtClean="0">
                <a:solidFill>
                  <a:schemeClr val="tx1"/>
                </a:solidFill>
              </a:rPr>
              <a:t>…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22616"/>
              </p:ext>
            </p:extLst>
          </p:nvPr>
        </p:nvGraphicFramePr>
        <p:xfrm>
          <a:off x="228600" y="2144517"/>
          <a:ext cx="8686799" cy="3562378"/>
        </p:xfrm>
        <a:graphic>
          <a:graphicData uri="http://schemas.openxmlformats.org/drawingml/2006/table">
            <a:tbl>
              <a:tblPr/>
              <a:tblGrid>
                <a:gridCol w="1646559"/>
                <a:gridCol w="780830"/>
                <a:gridCol w="780830"/>
                <a:gridCol w="780830"/>
                <a:gridCol w="780830"/>
                <a:gridCol w="780830"/>
                <a:gridCol w="780830"/>
                <a:gridCol w="780830"/>
                <a:gridCol w="781742"/>
                <a:gridCol w="792688"/>
              </a:tblGrid>
              <a:tr h="630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Sector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1971- 1975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1976- 1980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1981- 1985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1986- 1990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1991- 1995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1996- 2000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2001- 2005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2006- 2010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2011- </a:t>
                      </a: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2014*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Agric., livestock</a:t>
                      </a: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forestry and 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fishery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37.6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29.9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25.9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27.3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17.2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14.9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14.4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dirty="0" smtClean="0">
                        <a:solidFill>
                          <a:srgbClr val="1F4E7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14.5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4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Mining and 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quarrying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13.8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21.3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21.3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14.9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11.6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10.4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9.3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11.0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11.3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Manufacturing industry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7.5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15.7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26.2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29.0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26.6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23.9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Trade, hotels &amp;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restaurants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17.7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15.8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17.0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19.9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18.0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15.9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16.2</a:t>
                      </a:r>
                      <a:endParaRPr lang="en-US" sz="180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14.2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14.2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Others</a:t>
                      </a:r>
                      <a:endParaRPr lang="en-US" sz="16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21.8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25.5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32.1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33.8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34.7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30.3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30.6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33.8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solidFill>
                            <a:srgbClr val="1F4E7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36.1</a:t>
                      </a:r>
                      <a:endParaRPr lang="en-US" sz="1800" dirty="0">
                        <a:solidFill>
                          <a:srgbClr val="1F4E7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0171" y="1397961"/>
            <a:ext cx="839199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300" b="0" dirty="0" err="1" smtClean="0">
                <a:solidFill>
                  <a:schemeClr val="tx1"/>
                </a:solidFill>
                <a:sym typeface="Wingdings"/>
              </a:rPr>
              <a:t>Skala</a:t>
            </a:r>
            <a:r>
              <a:rPr lang="en-US" sz="2300" b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300" b="0" dirty="0" err="1">
                <a:solidFill>
                  <a:schemeClr val="tx1"/>
                </a:solidFill>
                <a:sym typeface="Wingdings"/>
              </a:rPr>
              <a:t>ekonomi</a:t>
            </a:r>
            <a:r>
              <a:rPr lang="en-US" sz="23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300" b="0" dirty="0" err="1">
                <a:solidFill>
                  <a:schemeClr val="tx1"/>
                </a:solidFill>
                <a:sym typeface="Wingdings"/>
              </a:rPr>
              <a:t>harus</a:t>
            </a:r>
            <a:r>
              <a:rPr lang="en-US" sz="23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300" b="0" dirty="0" err="1">
                <a:solidFill>
                  <a:schemeClr val="tx1"/>
                </a:solidFill>
                <a:sym typeface="Wingdings"/>
              </a:rPr>
              <a:t>naik</a:t>
            </a:r>
            <a:r>
              <a:rPr lang="en-US" sz="23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sym typeface="Wingdings"/>
              </a:rPr>
              <a:t>dan</a:t>
            </a:r>
            <a:r>
              <a:rPr lang="en-US" sz="2300" b="0" dirty="0" smtClean="0">
                <a:solidFill>
                  <a:schemeClr val="tx1"/>
                </a:solidFill>
                <a:sym typeface="Wingdings"/>
              </a:rPr>
              <a:t>/</a:t>
            </a:r>
            <a:r>
              <a:rPr lang="en-US" sz="2300" b="0" dirty="0" err="1" smtClean="0">
                <a:solidFill>
                  <a:schemeClr val="tx1"/>
                </a:solidFill>
                <a:sym typeface="Wingdings"/>
              </a:rPr>
              <a:t>atau</a:t>
            </a:r>
            <a:r>
              <a:rPr lang="en-US" sz="2300" b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perbanyak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penciptaan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nilai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tambah</a:t>
            </a:r>
            <a:r>
              <a:rPr lang="en-US" sz="2300" b="0" dirty="0" smtClean="0">
                <a:solidFill>
                  <a:schemeClr val="tx1"/>
                </a:solidFill>
              </a:rPr>
              <a:t>!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endParaRPr lang="en-US" sz="500" b="0" dirty="0" smtClean="0">
              <a:solidFill>
                <a:schemeClr val="tx1"/>
              </a:solidFill>
            </a:endParaRPr>
          </a:p>
          <a:p>
            <a:endParaRPr lang="en-US" sz="500" b="0" dirty="0" smtClean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2100" b="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Indonesia’s Average GDP Share by Sector (%)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 </a:t>
            </a:r>
            <a:endParaRPr lang="en-US" sz="2400" b="0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" y="5668408"/>
            <a:ext cx="9084773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   </a:t>
            </a:r>
            <a:r>
              <a:rPr lang="en-US" dirty="0" smtClean="0"/>
              <a:t>A </a:t>
            </a:r>
            <a:r>
              <a:rPr lang="en-US" dirty="0"/>
              <a:t>structural change in the Indonesian economy is reflected by the declining share of </a:t>
            </a:r>
            <a:r>
              <a:rPr lang="en-US" dirty="0" smtClean="0"/>
              <a:t>the </a:t>
            </a:r>
            <a:r>
              <a:rPr lang="en-US" dirty="0" err="1" smtClean="0"/>
              <a:t>agri</a:t>
            </a:r>
            <a:r>
              <a:rPr lang="en-US" dirty="0" smtClean="0"/>
              <a:t>-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   cultural </a:t>
            </a:r>
            <a:r>
              <a:rPr lang="en-US" dirty="0"/>
              <a:t>sector to GDP from almost </a:t>
            </a:r>
            <a:r>
              <a:rPr lang="id-ID" dirty="0"/>
              <a:t>38</a:t>
            </a:r>
            <a:r>
              <a:rPr lang="en-US" dirty="0"/>
              <a:t> % in 19</a:t>
            </a:r>
            <a:r>
              <a:rPr lang="id-ID" dirty="0"/>
              <a:t>7</a:t>
            </a:r>
            <a:r>
              <a:rPr lang="en-US" dirty="0"/>
              <a:t>1-19</a:t>
            </a:r>
            <a:r>
              <a:rPr lang="id-ID" dirty="0"/>
              <a:t>7</a:t>
            </a:r>
            <a:r>
              <a:rPr lang="en-US" dirty="0"/>
              <a:t>5 to only about 1</a:t>
            </a:r>
            <a:r>
              <a:rPr lang="id-ID" dirty="0"/>
              <a:t>4.5</a:t>
            </a:r>
            <a:r>
              <a:rPr lang="en-US" dirty="0"/>
              <a:t> % in 20</a:t>
            </a:r>
            <a:r>
              <a:rPr lang="id-ID" dirty="0"/>
              <a:t>11</a:t>
            </a:r>
            <a:r>
              <a:rPr lang="en-US" dirty="0" smtClean="0"/>
              <a:t>-2014.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   </a:t>
            </a:r>
            <a:r>
              <a:rPr lang="id-ID" dirty="0" smtClean="0"/>
              <a:t>Notice </a:t>
            </a:r>
            <a:r>
              <a:rPr lang="id-ID" dirty="0"/>
              <a:t>that the ag. share has more or less stopped to decrease further since 2001.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6976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0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1745292"/>
              </p:ext>
            </p:extLst>
          </p:nvPr>
        </p:nvGraphicFramePr>
        <p:xfrm>
          <a:off x="226304" y="1489632"/>
          <a:ext cx="8229600" cy="471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8721" y="658559"/>
            <a:ext cx="7648566" cy="8277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id-ID" sz="2400" b="1" i="1" dirty="0">
                <a:solidFill>
                  <a:srgbClr val="0070C0"/>
                </a:solidFill>
                <a:latin typeface="Calibri" charset="0"/>
              </a:rPr>
              <a:t>Agriculture and </a:t>
            </a:r>
            <a:r>
              <a:rPr lang="id-ID" sz="2400" b="1" i="1" dirty="0" smtClean="0">
                <a:solidFill>
                  <a:srgbClr val="0070C0"/>
                </a:solidFill>
                <a:latin typeface="Calibri" charset="0"/>
              </a:rPr>
              <a:t>Employment (Now)</a:t>
            </a:r>
            <a:endParaRPr lang="en-US" sz="24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8153" y="1500754"/>
            <a:ext cx="1015663" cy="471871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Transformasi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perekonomian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dilakukan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sektor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pertanian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direformasi</a:t>
            </a:r>
            <a:r>
              <a:rPr lang="en-US" dirty="0" smtClean="0">
                <a:solidFill>
                  <a:srgbClr val="FF0000"/>
                </a:solidFill>
              </a:rPr>
              <a:t> (format-</a:t>
            </a:r>
            <a:r>
              <a:rPr lang="en-US" dirty="0" err="1" smtClean="0">
                <a:solidFill>
                  <a:srgbClr val="FF0000"/>
                </a:solidFill>
              </a:rPr>
              <a:t>ulang</a:t>
            </a:r>
            <a:r>
              <a:rPr lang="en-US" dirty="0" smtClean="0">
                <a:solidFill>
                  <a:srgbClr val="FF0000"/>
                </a:solidFill>
              </a:rPr>
              <a:t>)!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255339"/>
            <a:ext cx="2057400" cy="365125"/>
          </a:xfrm>
        </p:spPr>
        <p:txBody>
          <a:bodyPr/>
          <a:lstStyle/>
          <a:p>
            <a:pPr algn="l"/>
            <a:fld id="{2480C297-5437-456A-AA8A-61B839A54BC2}" type="slidenum">
              <a:rPr lang="en-US" smtClean="0"/>
              <a:pPr algn="l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22117</TotalTime>
  <Words>871</Words>
  <Application>Microsoft Macintosh PowerPoint</Application>
  <PresentationFormat>On-screen Show (4:3)</PresentationFormat>
  <Paragraphs>176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TANTANGAN DAN ARAH PEMBANGUNAN PERTANIAN DALAM ERA “SDGs”</vt:lpstr>
      <vt:lpstr>OUTLINE</vt:lpstr>
      <vt:lpstr>1. SUSTAINABLE DEVELOPMENT GOALS</vt:lpstr>
      <vt:lpstr>SDGs sangat relevan dengan pertanian…</vt:lpstr>
      <vt:lpstr>2. MAJOR FORCES LAINNYA</vt:lpstr>
      <vt:lpstr>Tantangan terbesar: membuat pembangunan perta-nian sbg alat mewujudkan keseimbangan antara manusia, ekonomi, dan lingkungan…</vt:lpstr>
      <vt:lpstr>3. PEREKONOMIAN DAN PERTANIAN INDO-      NESIA 2030</vt:lpstr>
      <vt:lpstr>Populasi penduduk pedesaan yg menurun dg cepat  (&gt;1%pt p.a.) harus diikuti dg inovasi tiada henti agar per-tanian Indonesia tetap eksis…</vt:lpstr>
      <vt:lpstr>Agriculture and Employment (Now)</vt:lpstr>
      <vt:lpstr>4. PEMBANGUNAN PERTANIAN KE ARAH 2030</vt:lpstr>
      <vt:lpstr>PowerPoint Presentation</vt:lpstr>
      <vt:lpstr>5. PENUTUP: PERSIAPKAN SDM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eny widiya astuti</dc:creator>
  <cp:lastModifiedBy>MacBook Air</cp:lastModifiedBy>
  <cp:revision>202</cp:revision>
  <cp:lastPrinted>2016-09-22T04:01:14Z</cp:lastPrinted>
  <dcterms:created xsi:type="dcterms:W3CDTF">2015-11-14T00:22:11Z</dcterms:created>
  <dcterms:modified xsi:type="dcterms:W3CDTF">2017-11-25T00:13:32Z</dcterms:modified>
</cp:coreProperties>
</file>